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130"/>
  </p:notesMasterIdLst>
  <p:handoutMasterIdLst>
    <p:handoutMasterId r:id="rId131"/>
  </p:handoutMasterIdLst>
  <p:sldIdLst>
    <p:sldId id="1781" r:id="rId4"/>
    <p:sldId id="1893" r:id="rId5"/>
    <p:sldId id="2109" r:id="rId6"/>
    <p:sldId id="2110" r:id="rId7"/>
    <p:sldId id="2108" r:id="rId8"/>
    <p:sldId id="2099" r:id="rId9"/>
    <p:sldId id="2100" r:id="rId10"/>
    <p:sldId id="2101" r:id="rId11"/>
    <p:sldId id="2103" r:id="rId12"/>
    <p:sldId id="2104" r:id="rId13"/>
    <p:sldId id="2105" r:id="rId14"/>
    <p:sldId id="2106" r:id="rId15"/>
    <p:sldId id="1887" r:id="rId16"/>
    <p:sldId id="1895" r:id="rId17"/>
    <p:sldId id="1905" r:id="rId18"/>
    <p:sldId id="1906" r:id="rId19"/>
    <p:sldId id="1897" r:id="rId20"/>
    <p:sldId id="1898" r:id="rId21"/>
    <p:sldId id="1902" r:id="rId22"/>
    <p:sldId id="1899" r:id="rId23"/>
    <p:sldId id="1912" r:id="rId24"/>
    <p:sldId id="1900" r:id="rId25"/>
    <p:sldId id="1901" r:id="rId26"/>
    <p:sldId id="1976" r:id="rId27"/>
    <p:sldId id="2022" r:id="rId28"/>
    <p:sldId id="2023" r:id="rId29"/>
    <p:sldId id="2024" r:id="rId30"/>
    <p:sldId id="2025" r:id="rId31"/>
    <p:sldId id="2026" r:id="rId32"/>
    <p:sldId id="2027" r:id="rId33"/>
    <p:sldId id="2028" r:id="rId34"/>
    <p:sldId id="2029" r:id="rId35"/>
    <p:sldId id="2030" r:id="rId36"/>
    <p:sldId id="2031" r:id="rId37"/>
    <p:sldId id="1913" r:id="rId38"/>
    <p:sldId id="1917" r:id="rId39"/>
    <p:sldId id="1914" r:id="rId40"/>
    <p:sldId id="1916" r:id="rId41"/>
    <p:sldId id="1918" r:id="rId42"/>
    <p:sldId id="1919" r:id="rId43"/>
    <p:sldId id="1920" r:id="rId44"/>
    <p:sldId id="1921" r:id="rId45"/>
    <p:sldId id="1922" r:id="rId46"/>
    <p:sldId id="1923" r:id="rId47"/>
    <p:sldId id="2016" r:id="rId48"/>
    <p:sldId id="1924" r:id="rId49"/>
    <p:sldId id="1925" r:id="rId50"/>
    <p:sldId id="1926" r:id="rId51"/>
    <p:sldId id="1927" r:id="rId52"/>
    <p:sldId id="1928" r:id="rId53"/>
    <p:sldId id="1929" r:id="rId54"/>
    <p:sldId id="1930" r:id="rId55"/>
    <p:sldId id="1931" r:id="rId56"/>
    <p:sldId id="1932" r:id="rId57"/>
    <p:sldId id="1933" r:id="rId58"/>
    <p:sldId id="2032" r:id="rId59"/>
    <p:sldId id="2033" r:id="rId60"/>
    <p:sldId id="2034" r:id="rId61"/>
    <p:sldId id="2035" r:id="rId62"/>
    <p:sldId id="2036" r:id="rId63"/>
    <p:sldId id="2037" r:id="rId64"/>
    <p:sldId id="2038" r:id="rId65"/>
    <p:sldId id="2041" r:id="rId66"/>
    <p:sldId id="2042" r:id="rId67"/>
    <p:sldId id="2043" r:id="rId68"/>
    <p:sldId id="2039" r:id="rId69"/>
    <p:sldId id="2040" r:id="rId70"/>
    <p:sldId id="2044" r:id="rId71"/>
    <p:sldId id="2045" r:id="rId72"/>
    <p:sldId id="2046" r:id="rId73"/>
    <p:sldId id="2017" r:id="rId74"/>
    <p:sldId id="2048" r:id="rId75"/>
    <p:sldId id="2049" r:id="rId76"/>
    <p:sldId id="2050" r:id="rId77"/>
    <p:sldId id="2019" r:id="rId78"/>
    <p:sldId id="2047" r:id="rId79"/>
    <p:sldId id="2021" r:id="rId80"/>
    <p:sldId id="2018" r:id="rId81"/>
    <p:sldId id="2051" r:id="rId82"/>
    <p:sldId id="2052" r:id="rId83"/>
    <p:sldId id="2054" r:id="rId84"/>
    <p:sldId id="2055" r:id="rId85"/>
    <p:sldId id="2056" r:id="rId86"/>
    <p:sldId id="2057" r:id="rId87"/>
    <p:sldId id="2058" r:id="rId88"/>
    <p:sldId id="2059" r:id="rId89"/>
    <p:sldId id="2060" r:id="rId90"/>
    <p:sldId id="2061" r:id="rId91"/>
    <p:sldId id="2090" r:id="rId92"/>
    <p:sldId id="2091" r:id="rId93"/>
    <p:sldId id="2092" r:id="rId94"/>
    <p:sldId id="2093" r:id="rId95"/>
    <p:sldId id="2094" r:id="rId96"/>
    <p:sldId id="2095" r:id="rId97"/>
    <p:sldId id="2096" r:id="rId98"/>
    <p:sldId id="2097" r:id="rId99"/>
    <p:sldId id="2098" r:id="rId100"/>
    <p:sldId id="1889" r:id="rId101"/>
    <p:sldId id="2064" r:id="rId102"/>
    <p:sldId id="2065" r:id="rId103"/>
    <p:sldId id="2066" r:id="rId104"/>
    <p:sldId id="2067" r:id="rId105"/>
    <p:sldId id="2068" r:id="rId106"/>
    <p:sldId id="2069" r:id="rId107"/>
    <p:sldId id="2070" r:id="rId108"/>
    <p:sldId id="2071" r:id="rId109"/>
    <p:sldId id="2072" r:id="rId110"/>
    <p:sldId id="2073" r:id="rId111"/>
    <p:sldId id="2074" r:id="rId112"/>
    <p:sldId id="2075" r:id="rId113"/>
    <p:sldId id="2076" r:id="rId114"/>
    <p:sldId id="2077" r:id="rId115"/>
    <p:sldId id="2078" r:id="rId116"/>
    <p:sldId id="2079" r:id="rId117"/>
    <p:sldId id="2080" r:id="rId118"/>
    <p:sldId id="2081" r:id="rId119"/>
    <p:sldId id="2082" r:id="rId120"/>
    <p:sldId id="2083" r:id="rId121"/>
    <p:sldId id="2084" r:id="rId122"/>
    <p:sldId id="2085" r:id="rId123"/>
    <p:sldId id="2086" r:id="rId124"/>
    <p:sldId id="2087" r:id="rId125"/>
    <p:sldId id="2088" r:id="rId126"/>
    <p:sldId id="2089" r:id="rId127"/>
    <p:sldId id="1911" r:id="rId128"/>
    <p:sldId id="2107" r:id="rId129"/>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yllabus" id="{153E0227-28CB-47FA-A017-C046B7442982}">
          <p14:sldIdLst>
            <p14:sldId id="1781"/>
            <p14:sldId id="1893"/>
            <p14:sldId id="2109"/>
            <p14:sldId id="2110"/>
            <p14:sldId id="2108"/>
            <p14:sldId id="2099"/>
            <p14:sldId id="2100"/>
            <p14:sldId id="2101"/>
            <p14:sldId id="2103"/>
            <p14:sldId id="2104"/>
            <p14:sldId id="2105"/>
            <p14:sldId id="2106"/>
            <p14:sldId id="1887"/>
            <p14:sldId id="1895"/>
            <p14:sldId id="1905"/>
            <p14:sldId id="1906"/>
            <p14:sldId id="1897"/>
            <p14:sldId id="1898"/>
            <p14:sldId id="1902"/>
            <p14:sldId id="1899"/>
            <p14:sldId id="1912"/>
            <p14:sldId id="1900"/>
            <p14:sldId id="1901"/>
            <p14:sldId id="1976"/>
            <p14:sldId id="2022"/>
            <p14:sldId id="2023"/>
            <p14:sldId id="2024"/>
            <p14:sldId id="2025"/>
            <p14:sldId id="2026"/>
            <p14:sldId id="2027"/>
            <p14:sldId id="2028"/>
            <p14:sldId id="2029"/>
            <p14:sldId id="2030"/>
            <p14:sldId id="2031"/>
            <p14:sldId id="1913"/>
            <p14:sldId id="1917"/>
            <p14:sldId id="1914"/>
            <p14:sldId id="1916"/>
            <p14:sldId id="1918"/>
            <p14:sldId id="1919"/>
            <p14:sldId id="1920"/>
            <p14:sldId id="1921"/>
            <p14:sldId id="1922"/>
            <p14:sldId id="1923"/>
            <p14:sldId id="2016"/>
            <p14:sldId id="1924"/>
            <p14:sldId id="1925"/>
            <p14:sldId id="1926"/>
            <p14:sldId id="1927"/>
            <p14:sldId id="1928"/>
            <p14:sldId id="1929"/>
            <p14:sldId id="1930"/>
            <p14:sldId id="1931"/>
            <p14:sldId id="1932"/>
            <p14:sldId id="1933"/>
            <p14:sldId id="2032"/>
            <p14:sldId id="2033"/>
            <p14:sldId id="2034"/>
            <p14:sldId id="2035"/>
            <p14:sldId id="2036"/>
            <p14:sldId id="2037"/>
            <p14:sldId id="2038"/>
            <p14:sldId id="2041"/>
            <p14:sldId id="2042"/>
            <p14:sldId id="2043"/>
            <p14:sldId id="2039"/>
            <p14:sldId id="2040"/>
            <p14:sldId id="2044"/>
            <p14:sldId id="2045"/>
            <p14:sldId id="2046"/>
            <p14:sldId id="2017"/>
            <p14:sldId id="2048"/>
            <p14:sldId id="2049"/>
            <p14:sldId id="2050"/>
            <p14:sldId id="2019"/>
            <p14:sldId id="2047"/>
            <p14:sldId id="2021"/>
            <p14:sldId id="2018"/>
            <p14:sldId id="2051"/>
            <p14:sldId id="2052"/>
            <p14:sldId id="2054"/>
            <p14:sldId id="2055"/>
            <p14:sldId id="2056"/>
            <p14:sldId id="2057"/>
            <p14:sldId id="2058"/>
            <p14:sldId id="2059"/>
            <p14:sldId id="2060"/>
            <p14:sldId id="2061"/>
            <p14:sldId id="2090"/>
            <p14:sldId id="2091"/>
            <p14:sldId id="2092"/>
            <p14:sldId id="2093"/>
            <p14:sldId id="2094"/>
            <p14:sldId id="2095"/>
            <p14:sldId id="2096"/>
            <p14:sldId id="2097"/>
            <p14:sldId id="2098"/>
            <p14:sldId id="1889"/>
            <p14:sldId id="2064"/>
            <p14:sldId id="2065"/>
            <p14:sldId id="2066"/>
            <p14:sldId id="2067"/>
            <p14:sldId id="2068"/>
            <p14:sldId id="2069"/>
            <p14:sldId id="2070"/>
            <p14:sldId id="2071"/>
            <p14:sldId id="2072"/>
            <p14:sldId id="2073"/>
            <p14:sldId id="2074"/>
            <p14:sldId id="2075"/>
            <p14:sldId id="2076"/>
            <p14:sldId id="2077"/>
            <p14:sldId id="2078"/>
            <p14:sldId id="2079"/>
            <p14:sldId id="2080"/>
            <p14:sldId id="2081"/>
            <p14:sldId id="2082"/>
            <p14:sldId id="2083"/>
            <p14:sldId id="2084"/>
            <p14:sldId id="2085"/>
            <p14:sldId id="2086"/>
            <p14:sldId id="2087"/>
            <p14:sldId id="2088"/>
            <p14:sldId id="2089"/>
            <p14:sldId id="1911"/>
            <p14:sldId id="210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C26"/>
    <a:srgbClr val="00FF80"/>
    <a:srgbClr val="A7C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32" autoAdjust="0"/>
    <p:restoredTop sz="99883" autoAdjust="0"/>
  </p:normalViewPr>
  <p:slideViewPr>
    <p:cSldViewPr>
      <p:cViewPr varScale="1">
        <p:scale>
          <a:sx n="80" d="100"/>
          <a:sy n="80" d="100"/>
        </p:scale>
        <p:origin x="-128" y="-28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1048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30" Type="http://schemas.openxmlformats.org/officeDocument/2006/relationships/notesMaster" Target="notesMasters/notesMaster1.xml"/><Relationship Id="rId131" Type="http://schemas.openxmlformats.org/officeDocument/2006/relationships/handoutMaster" Target="handoutMasters/handout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936A0FE-78A6-4C94-A477-5589354F84FC}" type="datetimeFigureOut">
              <a:rPr lang="en-US" smtClean="0"/>
              <a:t>26/07/15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79B2E56B-E9DA-4D9F-BE45-1726618D2C48}" type="slidenum">
              <a:rPr lang="en-US" smtClean="0"/>
              <a:t>‹#›</a:t>
            </a:fld>
            <a:endParaRPr lang="en-US"/>
          </a:p>
        </p:txBody>
      </p:sp>
    </p:spTree>
    <p:extLst>
      <p:ext uri="{BB962C8B-B14F-4D97-AF65-F5344CB8AC3E}">
        <p14:creationId xmlns:p14="http://schemas.microsoft.com/office/powerpoint/2010/main" val="1101204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DB22151-7E4A-4BA3-A16C-698F065919DB}" type="datetimeFigureOut">
              <a:rPr lang="en-US" smtClean="0"/>
              <a:t>26/07/15</a:t>
            </a:fld>
            <a:endParaRPr lang="en-US"/>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EF49AFE-DC4F-40BB-B5EC-09971152433D}" type="slidenum">
              <a:rPr lang="en-US" smtClean="0"/>
              <a:t>‹#›</a:t>
            </a:fld>
            <a:endParaRPr lang="en-US"/>
          </a:p>
        </p:txBody>
      </p:sp>
    </p:spTree>
    <p:extLst>
      <p:ext uri="{BB962C8B-B14F-4D97-AF65-F5344CB8AC3E}">
        <p14:creationId xmlns:p14="http://schemas.microsoft.com/office/powerpoint/2010/main" val="32454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7" name="Shape 10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5" name="Shape 125"/>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1" name="Shape 131"/>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0" name="Shape 14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7" name="Shape 14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6" name="Shape 15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4" name="Shape 16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0" name="Shape 20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7" name="Shape 207"/>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4" name="Shape 21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5" name="Shape 225"/>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3" name="Shape 24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2" name="Shape 252"/>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0" name="Shape 26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0" name="Shape 28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91" name="Shape 291"/>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6" name="Shape 306"/>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4" name="Shape 314"/>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458788" y="720725"/>
            <a:ext cx="6397625"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0" name="Shape 320"/>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125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126</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13</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19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246131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29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35</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39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40</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45</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49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56</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59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69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70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71</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72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73</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75</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76</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77</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78</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79</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80</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82</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83</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84</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85</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latin typeface="Calibri"/>
              </a:rPr>
              <a:pPr/>
              <a:t>86</a:t>
            </a:fld>
            <a:endParaRPr lang="en-US">
              <a:solidFill>
                <a:prstClr val="black"/>
              </a:solidFill>
              <a:latin typeface="Calibri"/>
            </a:endParaRPr>
          </a:p>
        </p:txBody>
      </p:sp>
    </p:spTree>
    <p:extLst>
      <p:ext uri="{BB962C8B-B14F-4D97-AF65-F5344CB8AC3E}">
        <p14:creationId xmlns:p14="http://schemas.microsoft.com/office/powerpoint/2010/main" val="24464877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88</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89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F49AFE-DC4F-40BB-B5EC-09971152433D}" type="slidenum">
              <a:rPr lang="en-US" smtClean="0"/>
              <a:t>98</a:t>
            </a:fld>
            <a:endParaRPr lang="en-US"/>
          </a:p>
        </p:txBody>
      </p:sp>
    </p:spTree>
    <p:extLst>
      <p:ext uri="{BB962C8B-B14F-4D97-AF65-F5344CB8AC3E}">
        <p14:creationId xmlns:p14="http://schemas.microsoft.com/office/powerpoint/2010/main" val="24613104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219441" y="720090"/>
            <a:ext cx="4877119"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3" y="2130454"/>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0878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54702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67"/>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67"/>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2115101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810018" y="1449173"/>
            <a:ext cx="10571999" cy="2971051"/>
          </a:xfrm>
          <a:prstGeom prst="rect">
            <a:avLst/>
          </a:prstGeom>
        </p:spPr>
        <p:txBody>
          <a:bodyP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Tree>
    <p:extLst>
      <p:ext uri="{BB962C8B-B14F-4D97-AF65-F5344CB8AC3E}">
        <p14:creationId xmlns:p14="http://schemas.microsoft.com/office/powerpoint/2010/main" val="186717177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8" name="Freeform 6"/>
          <p:cNvSpPr/>
          <p:nvPr userDrawn="1"/>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9" name="Title 1"/>
          <p:cNvSpPr>
            <a:spLocks noGrp="1"/>
          </p:cNvSpPr>
          <p:nvPr>
            <p:ph type="title"/>
          </p:nvPr>
        </p:nvSpPr>
        <p:spPr>
          <a:xfrm>
            <a:off x="810000" y="447188"/>
            <a:ext cx="10571998" cy="970450"/>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20" name="Content Placeholder 2"/>
          <p:cNvSpPr>
            <a:spLocks noGrp="1"/>
          </p:cNvSpPr>
          <p:nvPr>
            <p:ph idx="1"/>
          </p:nvPr>
        </p:nvSpPr>
        <p:spPr>
          <a:xfrm>
            <a:off x="818712"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1" name="Date Placeholder 3"/>
          <p:cNvSpPr>
            <a:spLocks noGrp="1"/>
          </p:cNvSpPr>
          <p:nvPr>
            <p:ph type="dt" sz="half" idx="10"/>
          </p:nvPr>
        </p:nvSpPr>
        <p:spPr>
          <a:xfrm>
            <a:off x="9334626"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26/07/15</a:t>
            </a:fld>
            <a:endParaRPr kumimoji="0" lang="en-US" sz="1800" b="0" i="0" u="none" strike="noStrike" kern="0" cap="none" spc="0" normalizeH="0" baseline="0" noProof="0">
              <a:ln>
                <a:noFill/>
              </a:ln>
              <a:solidFill>
                <a:sysClr val="windowText" lastClr="000000"/>
              </a:solidFill>
              <a:effectLst/>
              <a:uLnTx/>
              <a:uFillTx/>
            </a:endParaRPr>
          </a:p>
        </p:txBody>
      </p:sp>
      <p:sp>
        <p:nvSpPr>
          <p:cNvPr id="22"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3" name="Picture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90772" y="675252"/>
            <a:ext cx="2177850" cy="7259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916903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Tree>
    <p:extLst>
      <p:ext uri="{BB962C8B-B14F-4D97-AF65-F5344CB8AC3E}">
        <p14:creationId xmlns:p14="http://schemas.microsoft.com/office/powerpoint/2010/main" val="187300168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
        <p:nvSpPr>
          <p:cNvPr id="7" name="TextBox 6"/>
          <p:cNvSpPr txBox="1"/>
          <p:nvPr userDrawn="1"/>
        </p:nvSpPr>
        <p:spPr>
          <a:xfrm>
            <a:off x="1370014" y="914422"/>
            <a:ext cx="9446339" cy="715089"/>
          </a:xfrm>
          <a:prstGeom prst="roundRect">
            <a:avLst/>
          </a:prstGeom>
          <a:noFill/>
          <a:ln w="38100">
            <a:solidFill>
              <a:schemeClr val="bg1"/>
            </a:solidFill>
          </a:ln>
        </p:spPr>
        <p:txBody>
          <a:bodyPr wrap="square" rtlCol="0">
            <a:spAutoFit/>
          </a:bodyPr>
          <a:lstStyle/>
          <a:p>
            <a:pPr algn="ctr"/>
            <a:r>
              <a:rPr lang="en-US" sz="3600" dirty="0" smtClean="0">
                <a:solidFill>
                  <a:srgbClr val="FFFFFF"/>
                </a:solidFill>
                <a:latin typeface="Arial" pitchFamily="34" charset="0"/>
                <a:cs typeface="Arial" pitchFamily="34" charset="0"/>
              </a:rPr>
              <a:t>Click to add Title</a:t>
            </a:r>
            <a:endParaRPr lang="en-US" sz="3600" i="1" dirty="0">
              <a:solidFill>
                <a:srgbClr val="FFFFFF"/>
              </a:solidFill>
            </a:endParaRPr>
          </a:p>
        </p:txBody>
      </p:sp>
      <p:sp>
        <p:nvSpPr>
          <p:cNvPr id="10"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0098839"/>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Freeform 6"/>
          <p:cNvSpPr/>
          <p:nvPr userDrawn="1"/>
        </p:nvSpPr>
        <p:spPr bwMode="auto">
          <a:xfrm>
            <a:off x="7939" y="0"/>
            <a:ext cx="12192000" cy="12192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0" name="Title 1"/>
          <p:cNvSpPr>
            <a:spLocks noGrp="1"/>
          </p:cNvSpPr>
          <p:nvPr>
            <p:ph type="title"/>
          </p:nvPr>
        </p:nvSpPr>
        <p:spPr>
          <a:xfrm>
            <a:off x="808414" y="0"/>
            <a:ext cx="10571998" cy="1219200"/>
          </a:xfrm>
          <a:prstGeom prst="rect">
            <a:avLst/>
          </a:prstGeom>
        </p:spPr>
        <p:txBody>
          <a:bodyPr anchor="ct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1" name="Content Placeholder 2"/>
          <p:cNvSpPr>
            <a:spLocks noGrp="1"/>
          </p:cNvSpPr>
          <p:nvPr>
            <p:ph idx="1"/>
          </p:nvPr>
        </p:nvSpPr>
        <p:spPr>
          <a:xfrm>
            <a:off x="791727"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Date Placeholder 3"/>
          <p:cNvSpPr>
            <a:spLocks noGrp="1"/>
          </p:cNvSpPr>
          <p:nvPr>
            <p:ph type="dt" sz="half" idx="10"/>
          </p:nvPr>
        </p:nvSpPr>
        <p:spPr>
          <a:xfrm>
            <a:off x="9307641"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26/07/15</a:t>
            </a:fld>
            <a:endParaRPr kumimoji="0" lang="en-US" sz="1800" b="0" i="0" u="none" strike="noStrike" kern="0" cap="none" spc="0" normalizeH="0" baseline="0" noProof="0">
              <a:ln>
                <a:noFill/>
              </a:ln>
              <a:solidFill>
                <a:sysClr val="windowText" lastClr="000000"/>
              </a:solidFill>
              <a:effectLst/>
              <a:uLnTx/>
              <a:uFillTx/>
            </a:endParaRPr>
          </a:p>
        </p:txBody>
      </p:sp>
      <p:sp>
        <p:nvSpPr>
          <p:cNvPr id="13" name="Footer Placeholder 4"/>
          <p:cNvSpPr>
            <a:spLocks noGrp="1"/>
          </p:cNvSpPr>
          <p:nvPr>
            <p:ph type="ftr" sz="quarter" idx="11"/>
          </p:nvPr>
        </p:nvSpPr>
        <p:spPr>
          <a:xfrm>
            <a:off x="424530"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33027" y="228600"/>
            <a:ext cx="1873049" cy="6243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42297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grpSp>
        <p:nvGrpSpPr>
          <p:cNvPr id="66" name="Shape 66"/>
          <p:cNvGrpSpPr/>
          <p:nvPr/>
        </p:nvGrpSpPr>
        <p:grpSpPr>
          <a:xfrm>
            <a:off x="-17" y="-12188"/>
            <a:ext cx="10671523" cy="1612601"/>
            <a:chOff x="-13" y="-12187"/>
            <a:chExt cx="8005727" cy="1161900"/>
          </a:xfrm>
        </p:grpSpPr>
        <p:sp>
          <p:nvSpPr>
            <p:cNvPr id="67" name="Shape 67"/>
            <p:cNvSpPr/>
            <p:nvPr/>
          </p:nvSpPr>
          <p:spPr>
            <a:xfrm flipH="1">
              <a:off x="-13" y="-12187"/>
              <a:ext cx="187800" cy="1161900"/>
            </a:xfrm>
            <a:prstGeom prst="rect">
              <a:avLst/>
            </a:prstGeom>
            <a:solidFill>
              <a:schemeClr val="accent2"/>
            </a:solidFill>
            <a:ln>
              <a:noFill/>
            </a:ln>
          </p:spPr>
          <p:txBody>
            <a:bodyPr lIns="91425" tIns="45700" rIns="91425" bIns="45700" anchor="ctr" anchorCtr="0">
              <a:noAutofit/>
            </a:bodyPr>
            <a:lstStyle/>
            <a:p>
              <a:pPr>
                <a:spcBef>
                  <a:spcPts val="0"/>
                </a:spcBef>
                <a:buNone/>
              </a:pPr>
              <a:endParaRPr/>
            </a:p>
          </p:txBody>
        </p:sp>
        <p:sp>
          <p:nvSpPr>
            <p:cNvPr id="68" name="Shape 68"/>
            <p:cNvSpPr/>
            <p:nvPr/>
          </p:nvSpPr>
          <p:spPr>
            <a:xfrm flipH="1">
              <a:off x="187715" y="-12187"/>
              <a:ext cx="7817999" cy="1161900"/>
            </a:xfrm>
            <a:prstGeom prst="rect">
              <a:avLst/>
            </a:prstGeom>
            <a:solidFill>
              <a:srgbClr val="0F243E"/>
            </a:solidFill>
            <a:ln>
              <a:noFill/>
            </a:ln>
          </p:spPr>
          <p:txBody>
            <a:bodyPr lIns="91425" tIns="45700" rIns="91425" bIns="45700" anchor="ctr" anchorCtr="0">
              <a:noAutofit/>
            </a:bodyPr>
            <a:lstStyle/>
            <a:p>
              <a:pPr>
                <a:spcBef>
                  <a:spcPts val="0"/>
                </a:spcBef>
                <a:buNone/>
              </a:pPr>
              <a:endParaRPr/>
            </a:p>
          </p:txBody>
        </p:sp>
      </p:grpSp>
      <p:sp>
        <p:nvSpPr>
          <p:cNvPr id="69" name="Shape 69"/>
          <p:cNvSpPr txBox="1">
            <a:spLocks noGrp="1"/>
          </p:cNvSpPr>
          <p:nvPr>
            <p:ph type="title"/>
          </p:nvPr>
        </p:nvSpPr>
        <p:spPr>
          <a:xfrm>
            <a:off x="609442" y="134802"/>
            <a:ext cx="9751459" cy="1351799"/>
          </a:xfrm>
          <a:prstGeom prst="rect">
            <a:avLst/>
          </a:prstGeom>
          <a:noFill/>
          <a:ln>
            <a:noFill/>
          </a:ln>
        </p:spPr>
        <p:txBody>
          <a:bodyPr lIns="91425" tIns="91425" rIns="91425" bIns="91425" anchor="b" anchorCtr="0"/>
          <a:lstStyle>
            <a:lvl1pPr algn="l" rtl="0">
              <a:spcBef>
                <a:spcPts val="0"/>
              </a:spcBef>
              <a:buNone/>
              <a:defRPr>
                <a:solidFill>
                  <a:schemeClr val="lt1"/>
                </a:solidFill>
              </a:defRPr>
            </a:lvl1pPr>
            <a:lvl2pPr algn="l" rtl="0">
              <a:spcBef>
                <a:spcPts val="0"/>
              </a:spcBef>
              <a:buNone/>
              <a:defRPr>
                <a:solidFill>
                  <a:schemeClr val="lt1"/>
                </a:solidFill>
              </a:defRPr>
            </a:lvl2pPr>
            <a:lvl3pPr algn="l" rtl="0">
              <a:spcBef>
                <a:spcPts val="0"/>
              </a:spcBef>
              <a:buNone/>
              <a:defRPr>
                <a:solidFill>
                  <a:schemeClr val="lt1"/>
                </a:solidFill>
              </a:defRPr>
            </a:lvl3pPr>
            <a:lvl4pPr algn="l" rtl="0">
              <a:spcBef>
                <a:spcPts val="0"/>
              </a:spcBef>
              <a:buNone/>
              <a:defRPr>
                <a:solidFill>
                  <a:schemeClr val="lt1"/>
                </a:solidFill>
              </a:defRPr>
            </a:lvl4pPr>
            <a:lvl5pPr algn="l" rtl="0">
              <a:spcBef>
                <a:spcPts val="0"/>
              </a:spcBef>
              <a:buNone/>
              <a:defRPr>
                <a:solidFill>
                  <a:schemeClr val="lt1"/>
                </a:solidFill>
              </a:defRPr>
            </a:lvl5pPr>
            <a:lvl6pPr algn="l" rtl="0">
              <a:spcBef>
                <a:spcPts val="0"/>
              </a:spcBef>
              <a:buNone/>
              <a:defRPr>
                <a:solidFill>
                  <a:schemeClr val="lt1"/>
                </a:solidFill>
              </a:defRPr>
            </a:lvl6pPr>
            <a:lvl7pPr algn="l" rtl="0">
              <a:spcBef>
                <a:spcPts val="0"/>
              </a:spcBef>
              <a:buNone/>
              <a:defRPr>
                <a:solidFill>
                  <a:schemeClr val="lt1"/>
                </a:solidFill>
              </a:defRPr>
            </a:lvl7pPr>
            <a:lvl8pPr algn="l" rtl="0">
              <a:spcBef>
                <a:spcPts val="0"/>
              </a:spcBef>
              <a:buNone/>
              <a:defRPr>
                <a:solidFill>
                  <a:schemeClr val="lt1"/>
                </a:solidFill>
              </a:defRPr>
            </a:lvl8pPr>
            <a:lvl9pPr algn="l" rtl="0">
              <a:spcBef>
                <a:spcPts val="0"/>
              </a:spcBef>
              <a:buNone/>
              <a:defRPr>
                <a:solidFill>
                  <a:schemeClr val="lt1"/>
                </a:solidFill>
              </a:defRPr>
            </a:lvl9pPr>
          </a:lstStyle>
          <a:p>
            <a:endParaRPr/>
          </a:p>
        </p:txBody>
      </p:sp>
      <p:sp>
        <p:nvSpPr>
          <p:cNvPr id="70" name="Shape 70"/>
          <p:cNvSpPr txBox="1">
            <a:spLocks noGrp="1"/>
          </p:cNvSpPr>
          <p:nvPr>
            <p:ph type="body" idx="1"/>
          </p:nvPr>
        </p:nvSpPr>
        <p:spPr>
          <a:xfrm>
            <a:off x="609441" y="1704689"/>
            <a:ext cx="10969943" cy="4840199"/>
          </a:xfrm>
          <a:prstGeom prst="rect">
            <a:avLst/>
          </a:prstGeom>
          <a:noFill/>
          <a:ln>
            <a:noFill/>
          </a:ln>
        </p:spPr>
        <p:txBody>
          <a:bodyPr lIns="91425" tIns="91425" rIns="91425" bIns="91425" anchor="t" anchorCtr="0"/>
          <a:lstStyle>
            <a:lvl1pPr algn="l" rtl="0">
              <a:spcBef>
                <a:spcPts val="0"/>
              </a:spcBef>
              <a:buClr>
                <a:schemeClr val="dk2"/>
              </a:buClr>
              <a:buSzPct val="100000"/>
              <a:buFont typeface="Arial"/>
              <a:buChar char="●"/>
              <a:defRPr sz="1800">
                <a:solidFill>
                  <a:schemeClr val="dk2"/>
                </a:solidFill>
              </a:defRPr>
            </a:lvl1pPr>
            <a:lvl2pPr algn="l" rtl="0">
              <a:spcBef>
                <a:spcPts val="360"/>
              </a:spcBef>
              <a:buClr>
                <a:schemeClr val="dk2"/>
              </a:buClr>
              <a:buSzPct val="100000"/>
              <a:buFont typeface="Courier New"/>
              <a:buChar char="o"/>
              <a:defRPr sz="1800">
                <a:solidFill>
                  <a:schemeClr val="dk2"/>
                </a:solidFill>
              </a:defRPr>
            </a:lvl2pPr>
            <a:lvl3pPr algn="l" rtl="0">
              <a:spcBef>
                <a:spcPts val="360"/>
              </a:spcBef>
              <a:buClr>
                <a:schemeClr val="dk2"/>
              </a:buClr>
              <a:buSzPct val="100000"/>
              <a:buFont typeface="Wingdings"/>
              <a:buChar char="§"/>
              <a:defRPr sz="1800">
                <a:solidFill>
                  <a:schemeClr val="dk2"/>
                </a:solidFill>
              </a:defRPr>
            </a:lvl3pPr>
            <a:lvl4pPr algn="l" rtl="0">
              <a:spcBef>
                <a:spcPts val="360"/>
              </a:spcBef>
              <a:buClr>
                <a:schemeClr val="dk2"/>
              </a:buClr>
              <a:buSzPct val="100000"/>
              <a:buFont typeface="Arial"/>
              <a:buChar char="●"/>
              <a:defRPr sz="1800">
                <a:solidFill>
                  <a:schemeClr val="dk2"/>
                </a:solidFill>
              </a:defRPr>
            </a:lvl4pPr>
            <a:lvl5pPr algn="l" rtl="0">
              <a:spcBef>
                <a:spcPts val="360"/>
              </a:spcBef>
              <a:buClr>
                <a:schemeClr val="dk2"/>
              </a:buClr>
              <a:buSzPct val="100000"/>
              <a:buFont typeface="Courier New"/>
              <a:buChar char="o"/>
              <a:defRPr sz="1800">
                <a:solidFill>
                  <a:schemeClr val="dk2"/>
                </a:solidFill>
              </a:defRPr>
            </a:lvl5pPr>
            <a:lvl6pPr algn="l" rtl="0">
              <a:spcBef>
                <a:spcPts val="360"/>
              </a:spcBef>
              <a:buClr>
                <a:schemeClr val="dk2"/>
              </a:buClr>
              <a:buSzPct val="100000"/>
              <a:buFont typeface="Wingdings"/>
              <a:buChar char="§"/>
              <a:defRPr sz="1800">
                <a:solidFill>
                  <a:schemeClr val="dk2"/>
                </a:solidFill>
              </a:defRPr>
            </a:lvl6pPr>
            <a:lvl7pPr algn="l" rtl="0">
              <a:spcBef>
                <a:spcPts val="360"/>
              </a:spcBef>
              <a:buClr>
                <a:schemeClr val="dk2"/>
              </a:buClr>
              <a:buSzPct val="100000"/>
              <a:buFont typeface="Arial"/>
              <a:buChar char="●"/>
              <a:defRPr sz="1800">
                <a:solidFill>
                  <a:schemeClr val="dk2"/>
                </a:solidFill>
              </a:defRPr>
            </a:lvl7pPr>
            <a:lvl8pPr algn="l" rtl="0">
              <a:spcBef>
                <a:spcPts val="360"/>
              </a:spcBef>
              <a:buClr>
                <a:schemeClr val="dk2"/>
              </a:buClr>
              <a:buSzPct val="100000"/>
              <a:buFont typeface="Courier New"/>
              <a:buChar char="o"/>
              <a:defRPr sz="1800" baseline="0">
                <a:solidFill>
                  <a:schemeClr val="dk2"/>
                </a:solidFill>
              </a:defRPr>
            </a:lvl8pPr>
            <a:lvl9pPr algn="l" rtl="0">
              <a:spcBef>
                <a:spcPts val="360"/>
              </a:spcBef>
              <a:buClr>
                <a:schemeClr val="dk2"/>
              </a:buClr>
              <a:buSzPct val="100000"/>
              <a:buFont typeface="Wingdings"/>
              <a:buChar char="§"/>
              <a:defRPr sz="1800" baseline="0">
                <a:solidFill>
                  <a:schemeClr val="dk2"/>
                </a:solidFill>
              </a:defRPr>
            </a:lvl9pPr>
          </a:lstStyle>
          <a:p>
            <a:endParaRPr/>
          </a:p>
        </p:txBody>
      </p:sp>
    </p:spTree>
    <p:extLst>
      <p:ext uri="{BB962C8B-B14F-4D97-AF65-F5344CB8AC3E}">
        <p14:creationId xmlns:p14="http://schemas.microsoft.com/office/powerpoint/2010/main" val="3759941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a:defRPr/>
            </a:pPr>
            <a:endParaRPr lang="en-US" kern="0">
              <a:solidFill>
                <a:sysClr val="windowText" lastClr="000000"/>
              </a:solidFill>
              <a:latin typeface="Calibri"/>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Tree>
    <p:extLst>
      <p:ext uri="{BB962C8B-B14F-4D97-AF65-F5344CB8AC3E}">
        <p14:creationId xmlns:p14="http://schemas.microsoft.com/office/powerpoint/2010/main" val="64268984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6" name="Subtitle 2"/>
          <p:cNvSpPr>
            <a:spLocks noGrp="1"/>
          </p:cNvSpPr>
          <p:nvPr>
            <p:ph type="subTitle" idx="1"/>
          </p:nvPr>
        </p:nvSpPr>
        <p:spPr>
          <a:xfrm>
            <a:off x="810018" y="5280847"/>
            <a:ext cx="10571999"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451515" y="6041388"/>
            <a:ext cx="8644320" cy="365125"/>
          </a:xfrm>
          <a:prstGeom prst="rect">
            <a:avLst/>
          </a:prstGeom>
        </p:spPr>
        <p:txBody>
          <a:bodyPr/>
          <a:lstStyle/>
          <a:p>
            <a:pPr>
              <a:defRPr/>
            </a:pPr>
            <a:endParaRPr lang="en-US" kern="0">
              <a:solidFill>
                <a:sysClr val="windowText" lastClr="000000"/>
              </a:solidFill>
              <a:latin typeface="Calibri"/>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402" y="6124074"/>
            <a:ext cx="2001256" cy="555456"/>
          </a:xfrm>
          <a:prstGeom prst="rect">
            <a:avLst/>
          </a:prstGeom>
        </p:spPr>
      </p:pic>
      <p:sp>
        <p:nvSpPr>
          <p:cNvPr id="7" name="TextBox 6"/>
          <p:cNvSpPr txBox="1"/>
          <p:nvPr userDrawn="1"/>
        </p:nvSpPr>
        <p:spPr>
          <a:xfrm>
            <a:off x="1370014" y="914422"/>
            <a:ext cx="9446339" cy="715089"/>
          </a:xfrm>
          <a:prstGeom prst="roundRect">
            <a:avLst/>
          </a:prstGeom>
          <a:noFill/>
          <a:ln w="38100">
            <a:solidFill>
              <a:schemeClr val="bg1"/>
            </a:solidFill>
          </a:ln>
        </p:spPr>
        <p:txBody>
          <a:bodyPr wrap="square" rtlCol="0">
            <a:spAutoFit/>
          </a:bodyPr>
          <a:lstStyle/>
          <a:p>
            <a:pPr algn="ctr"/>
            <a:r>
              <a:rPr lang="en-US" sz="3600" dirty="0" smtClean="0">
                <a:solidFill>
                  <a:srgbClr val="FFFFFF"/>
                </a:solidFill>
                <a:latin typeface="Arial" pitchFamily="34" charset="0"/>
                <a:cs typeface="Arial" pitchFamily="34" charset="0"/>
              </a:rPr>
              <a:t>Click to add Title</a:t>
            </a:r>
            <a:endParaRPr lang="en-US" sz="3600" i="1" dirty="0">
              <a:solidFill>
                <a:srgbClr val="FFFFFF"/>
              </a:solidFill>
              <a:latin typeface="Calibri"/>
            </a:endParaRPr>
          </a:p>
        </p:txBody>
      </p:sp>
      <p:sp>
        <p:nvSpPr>
          <p:cNvPr id="10" name="Title 1"/>
          <p:cNvSpPr>
            <a:spLocks noGrp="1"/>
          </p:cNvSpPr>
          <p:nvPr>
            <p:ph type="ctrTitle"/>
          </p:nvPr>
        </p:nvSpPr>
        <p:spPr>
          <a:xfrm>
            <a:off x="810018" y="1449173"/>
            <a:ext cx="10571999"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000493"/>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Freeform 6"/>
          <p:cNvSpPr/>
          <p:nvPr userDrawn="1"/>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5" name="Title 1"/>
          <p:cNvSpPr>
            <a:spLocks noGrp="1"/>
          </p:cNvSpPr>
          <p:nvPr>
            <p:ph type="title"/>
          </p:nvPr>
        </p:nvSpPr>
        <p:spPr>
          <a:xfrm>
            <a:off x="810000" y="447188"/>
            <a:ext cx="10571998" cy="970450"/>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6" name="Content Placeholder 2"/>
          <p:cNvSpPr>
            <a:spLocks noGrp="1"/>
          </p:cNvSpPr>
          <p:nvPr>
            <p:ph idx="1"/>
          </p:nvPr>
        </p:nvSpPr>
        <p:spPr>
          <a:xfrm>
            <a:off x="818712"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Date Placeholder 3"/>
          <p:cNvSpPr>
            <a:spLocks noGrp="1"/>
          </p:cNvSpPr>
          <p:nvPr>
            <p:ph type="dt" sz="half" idx="10"/>
          </p:nvPr>
        </p:nvSpPr>
        <p:spPr>
          <a:xfrm>
            <a:off x="9334626" y="6041388"/>
            <a:ext cx="1343706"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2D1819-8518-4024-BA0A-DFFD15432099}"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26/07/15</a:t>
            </a:fld>
            <a:endParaRPr kumimoji="0" lang="en-US" sz="1800" b="0" i="0" u="none" strike="noStrike" kern="0" cap="none" spc="0" normalizeH="0" baseline="0" noProof="0">
              <a:ln>
                <a:noFill/>
              </a:ln>
              <a:solidFill>
                <a:sysClr val="windowText" lastClr="000000"/>
              </a:solidFill>
              <a:effectLst/>
              <a:uLnTx/>
              <a:uFillTx/>
            </a:endParaRPr>
          </a:p>
        </p:txBody>
      </p:sp>
      <p:sp>
        <p:nvSpPr>
          <p:cNvPr id="18" name="Footer Placeholder 4"/>
          <p:cNvSpPr>
            <a:spLocks noGrp="1"/>
          </p:cNvSpPr>
          <p:nvPr>
            <p:ph type="ftr" sz="quarter" idx="11"/>
          </p:nvPr>
        </p:nvSpPr>
        <p:spPr>
          <a:xfrm>
            <a:off x="451515" y="6041388"/>
            <a:ext cx="8644320"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90772" y="675252"/>
            <a:ext cx="2177850" cy="7259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51418381"/>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Freeform 6"/>
          <p:cNvSpPr/>
          <p:nvPr userDrawn="1"/>
        </p:nvSpPr>
        <p:spPr bwMode="auto">
          <a:xfrm>
            <a:off x="7939" y="0"/>
            <a:ext cx="12192000" cy="12192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0" name="Title 1"/>
          <p:cNvSpPr>
            <a:spLocks noGrp="1"/>
          </p:cNvSpPr>
          <p:nvPr>
            <p:ph type="title"/>
          </p:nvPr>
        </p:nvSpPr>
        <p:spPr>
          <a:xfrm>
            <a:off x="808414" y="0"/>
            <a:ext cx="10571998" cy="1219200"/>
          </a:xfrm>
          <a:prstGeom prst="rect">
            <a:avLst/>
          </a:prstGeom>
        </p:spPr>
        <p:txBody>
          <a:bodyPr anchor="ct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1" name="Content Placeholder 2"/>
          <p:cNvSpPr>
            <a:spLocks noGrp="1"/>
          </p:cNvSpPr>
          <p:nvPr>
            <p:ph idx="1"/>
          </p:nvPr>
        </p:nvSpPr>
        <p:spPr>
          <a:xfrm>
            <a:off x="791727" y="2222287"/>
            <a:ext cx="10554573"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Date Placeholder 3"/>
          <p:cNvSpPr>
            <a:spLocks noGrp="1"/>
          </p:cNvSpPr>
          <p:nvPr>
            <p:ph type="dt" sz="half" idx="10"/>
          </p:nvPr>
        </p:nvSpPr>
        <p:spPr>
          <a:xfrm>
            <a:off x="9307641" y="6041388"/>
            <a:ext cx="1343706" cy="365125"/>
          </a:xfrm>
          <a:prstGeom prst="rect">
            <a:avLst/>
          </a:prstGeom>
        </p:spPr>
        <p:txBody>
          <a:bodyPr/>
          <a:lstStyle/>
          <a:p>
            <a:pPr>
              <a:defRPr/>
            </a:pPr>
            <a:fld id="{C92D1819-8518-4024-BA0A-DFFD15432099}" type="datetimeFigureOut">
              <a:rPr lang="en-US" kern="0" smtClean="0">
                <a:solidFill>
                  <a:sysClr val="windowText" lastClr="000000"/>
                </a:solidFill>
                <a:latin typeface="Calibri"/>
              </a:rPr>
              <a:pPr>
                <a:defRPr/>
              </a:pPr>
              <a:t>26/07/15</a:t>
            </a:fld>
            <a:endParaRPr lang="en-US" kern="0">
              <a:solidFill>
                <a:sysClr val="windowText" lastClr="000000"/>
              </a:solidFill>
              <a:latin typeface="Calibri"/>
            </a:endParaRPr>
          </a:p>
        </p:txBody>
      </p:sp>
      <p:sp>
        <p:nvSpPr>
          <p:cNvPr id="13" name="Footer Placeholder 4"/>
          <p:cNvSpPr>
            <a:spLocks noGrp="1"/>
          </p:cNvSpPr>
          <p:nvPr>
            <p:ph type="ftr" sz="quarter" idx="11"/>
          </p:nvPr>
        </p:nvSpPr>
        <p:spPr>
          <a:xfrm>
            <a:off x="424530" y="6041388"/>
            <a:ext cx="8644320" cy="365125"/>
          </a:xfrm>
          <a:prstGeom prst="rect">
            <a:avLst/>
          </a:prstGeom>
        </p:spPr>
        <p:txBody>
          <a:bodyPr/>
          <a:lstStyle/>
          <a:p>
            <a:pPr>
              <a:defRPr/>
            </a:pPr>
            <a:endParaRPr lang="en-US" kern="0">
              <a:solidFill>
                <a:sysClr val="windowText" lastClr="000000"/>
              </a:solidFill>
              <a:latin typeface="Calibri"/>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33027" y="228600"/>
            <a:ext cx="1873049" cy="6243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1988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6" y="4406902"/>
            <a:ext cx="10360501"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6"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39288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6"/>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6"/>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121770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7"/>
            <a:ext cx="538551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7" y="1535117"/>
            <a:ext cx="538763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7"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406889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1221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73922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63" y="273075"/>
            <a:ext cx="4010039"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78"/>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63"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3261132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6"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6"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6" y="5367366"/>
            <a:ext cx="7313295"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D42F38-8080-4330-A16E-7F1EBC86E9ED}" type="slidenum">
              <a:rPr lang="en-US" smtClean="0"/>
              <a:t>‹#›</a:t>
            </a:fld>
            <a:endParaRPr lang="en-US"/>
          </a:p>
        </p:txBody>
      </p:sp>
    </p:spTree>
    <p:extLst>
      <p:ext uri="{BB962C8B-B14F-4D97-AF65-F5344CB8AC3E}">
        <p14:creationId xmlns:p14="http://schemas.microsoft.com/office/powerpoint/2010/main" val="18206659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2" y="274639"/>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2" y="1600206"/>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79"/>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6" y="6356379"/>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6" y="6356379"/>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42F38-8080-4330-A16E-7F1EBC86E9ED}" type="slidenum">
              <a:rPr lang="en-US" smtClean="0"/>
              <a:t>‹#›</a:t>
            </a:fld>
            <a:endParaRPr lang="en-US"/>
          </a:p>
        </p:txBody>
      </p:sp>
    </p:spTree>
    <p:extLst>
      <p:ext uri="{BB962C8B-B14F-4D97-AF65-F5344CB8AC3E}">
        <p14:creationId xmlns:p14="http://schemas.microsoft.com/office/powerpoint/2010/main" val="4088977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9666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1" r:id="rId3"/>
    <p:sldLayoutId id="2147483682" r:id="rId4"/>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08835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1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 Id="rId3" Type="http://schemas.openxmlformats.org/officeDocument/2006/relationships/image" Target="../media/image8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86.g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image" Target="../media/image87.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8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4.png"/><Relationship Id="rId1" Type="http://schemas.openxmlformats.org/officeDocument/2006/relationships/slideLayout" Target="../slideLayouts/slideLayout17.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 Id="rId3" Type="http://schemas.openxmlformats.org/officeDocument/2006/relationships/image" Target="../media/image9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 Id="rId3" Type="http://schemas.openxmlformats.org/officeDocument/2006/relationships/image" Target="../media/image93.png"/></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1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1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 Id="rId3" Type="http://schemas.openxmlformats.org/officeDocument/2006/relationships/image" Target="../media/image98.png"/></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hyperlink" Target="https://www.dropbox.com/s/ynokptio9g49ig0/commons-io-2.4.jar" TargetMode="External"/><Relationship Id="rId1" Type="http://schemas.openxmlformats.org/officeDocument/2006/relationships/slideLayout" Target="../slideLayouts/slideLayout17.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1" Type="http://schemas.openxmlformats.org/officeDocument/2006/relationships/slideLayout" Target="../slideLayouts/slideLayout1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103.png"/><Relationship Id="rId1" Type="http://schemas.openxmlformats.org/officeDocument/2006/relationships/slideLayout" Target="../slideLayouts/slideLayout1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5.xml"/><Relationship Id="rId3" Type="http://schemas.openxmlformats.org/officeDocument/2006/relationships/image" Target="../media/image104.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developer.android.com/tools/projects/templates.html%23activity-templates" TargetMode="External"/><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cloud.genymotion.com/page/doc/" TargetMode="External"/><Relationship Id="rId4" Type="http://schemas.openxmlformats.org/officeDocument/2006/relationships/image" Target="../media/image33.png"/><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hyperlink" Target="https://developer.android.com/tools/building/configuring-gradle.html%23openActFromLib"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hyperlink" Target="http://proguard.sourceforge.net" TargetMode="External"/><Relationship Id="rId4" Type="http://schemas.openxmlformats.org/officeDocument/2006/relationships/hyperlink" Target="http://developer.android.com/google/play/licensing/index.html" TargetMode="External"/><Relationship Id="rId1" Type="http://schemas.openxmlformats.org/officeDocument/2006/relationships/slideLayout" Target="../slideLayouts/slideLayout1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tackoverflow.com/questions/16754643/what-is-gradle-in-android-studio" TargetMode="External"/><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www.google.co.uk/design/spec/style/color.html%23color-color-palette" TargetMode="External"/><Relationship Id="rId4" Type="http://schemas.openxmlformats.org/officeDocument/2006/relationships/image" Target="../media/image66.png"/><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image" Target="../media/image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3" Type="http://schemas.openxmlformats.org/officeDocument/2006/relationships/image" Target="../media/image75.jpg"/><Relationship Id="rId4" Type="http://schemas.openxmlformats.org/officeDocument/2006/relationships/image" Target="../media/image76.jpg"/><Relationship Id="rId1" Type="http://schemas.openxmlformats.org/officeDocument/2006/relationships/slideLayout" Target="../slideLayouts/slideLayout1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600" b="1" kern="0" dirty="0" smtClean="0">
                <a:ln>
                  <a:solidFill>
                    <a:schemeClr val="tx1"/>
                  </a:solidFill>
                </a:ln>
                <a:solidFill>
                  <a:schemeClr val="bg1"/>
                </a:solidFill>
                <a:latin typeface="Calibri"/>
                <a:cs typeface="Arial" pitchFamily="34" charset="0"/>
              </a:rPr>
              <a:t>Android Training: Day 1 </a:t>
            </a:r>
            <a:endParaRPr kumimoji="0" lang="en-US" sz="6600" b="1" i="0" u="none" strike="noStrike" kern="0" cap="none" spc="0" normalizeH="0" baseline="0" noProof="0" dirty="0" smtClean="0">
              <a:ln>
                <a:solidFill>
                  <a:schemeClr val="tx1"/>
                </a:solidFill>
              </a:ln>
              <a:solidFill>
                <a:schemeClr val="bg1"/>
              </a:solidFill>
              <a:effectLst/>
              <a:uLnTx/>
              <a:uFillTx/>
              <a:latin typeface="Calibri"/>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182407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Features# Continuous </a:t>
            </a:r>
            <a:r>
              <a:rPr lang="en-US" b="1" kern="0" dirty="0">
                <a:solidFill>
                  <a:schemeClr val="bg1"/>
                </a:solidFill>
              </a:rPr>
              <a:t>I</a:t>
            </a:r>
            <a:r>
              <a:rPr lang="en-US" b="1" kern="0" dirty="0" smtClean="0">
                <a:solidFill>
                  <a:schemeClr val="bg1"/>
                </a:solidFill>
              </a:rPr>
              <a:t>ntegration</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26" y="1076707"/>
            <a:ext cx="8370771" cy="5759201"/>
          </a:xfrm>
          <a:prstGeom prst="rect">
            <a:avLst/>
          </a:prstGeom>
        </p:spPr>
      </p:pic>
    </p:spTree>
    <p:extLst>
      <p:ext uri="{BB962C8B-B14F-4D97-AF65-F5344CB8AC3E}">
        <p14:creationId xmlns:p14="http://schemas.microsoft.com/office/powerpoint/2010/main" val="178549780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09441" y="2038600"/>
            <a:ext cx="10969943" cy="4506299"/>
          </a:xfrm>
          <a:prstGeom prst="rect">
            <a:avLst/>
          </a:prstGeom>
        </p:spPr>
        <p:txBody>
          <a:bodyPr lIns="91425" tIns="91425" rIns="91425" bIns="91425" anchor="t" anchorCtr="0">
            <a:noAutofit/>
          </a:bodyPr>
          <a:lstStyle/>
          <a:p>
            <a:pPr marL="457200" lvl="0" indent="-419100" rtl="0">
              <a:lnSpc>
                <a:spcPct val="115000"/>
              </a:lnSpc>
              <a:spcBef>
                <a:spcPts val="0"/>
              </a:spcBef>
              <a:buClr>
                <a:schemeClr val="dk2"/>
              </a:buClr>
              <a:buSzPct val="100000"/>
              <a:buFont typeface="Arial"/>
              <a:buChar char="●"/>
            </a:pPr>
            <a:r>
              <a:rPr lang="en" sz="3000" b="1"/>
              <a:t>View</a:t>
            </a:r>
            <a:r>
              <a:rPr lang="en" sz="3000"/>
              <a:t> a list of existing items</a:t>
            </a:r>
          </a:p>
          <a:p>
            <a:pPr marL="457200" lvl="0" indent="-419100" rtl="0">
              <a:lnSpc>
                <a:spcPct val="115000"/>
              </a:lnSpc>
              <a:spcBef>
                <a:spcPts val="0"/>
              </a:spcBef>
              <a:buClr>
                <a:schemeClr val="dk2"/>
              </a:buClr>
              <a:buSzPct val="100000"/>
              <a:buFont typeface="Arial"/>
              <a:buChar char="●"/>
            </a:pPr>
            <a:r>
              <a:rPr lang="en" sz="3000" b="1"/>
              <a:t>Add</a:t>
            </a:r>
            <a:r>
              <a:rPr lang="en" sz="3000"/>
              <a:t> a new item</a:t>
            </a:r>
          </a:p>
          <a:p>
            <a:pPr marL="457200" lvl="0" indent="-419100" rtl="0">
              <a:lnSpc>
                <a:spcPct val="115000"/>
              </a:lnSpc>
              <a:spcBef>
                <a:spcPts val="0"/>
              </a:spcBef>
              <a:buClr>
                <a:schemeClr val="dk2"/>
              </a:buClr>
              <a:buSzPct val="100000"/>
              <a:buFont typeface="Arial"/>
              <a:buChar char="●"/>
            </a:pPr>
            <a:r>
              <a:rPr lang="en" sz="3000" b="1"/>
              <a:t>Remove</a:t>
            </a:r>
            <a:r>
              <a:rPr lang="en" sz="3000"/>
              <a:t> an item</a:t>
            </a:r>
          </a:p>
          <a:p>
            <a:pPr lvl="0" rtl="0">
              <a:lnSpc>
                <a:spcPct val="115000"/>
              </a:lnSpc>
              <a:spcBef>
                <a:spcPts val="0"/>
              </a:spcBef>
              <a:buNone/>
            </a:pPr>
            <a:endParaRPr sz="2400"/>
          </a:p>
          <a:p>
            <a:pPr lvl="0" rtl="0">
              <a:lnSpc>
                <a:spcPct val="115000"/>
              </a:lnSpc>
              <a:spcBef>
                <a:spcPts val="0"/>
              </a:spcBef>
              <a:buNone/>
            </a:pPr>
            <a:r>
              <a:rPr lang="en" sz="3000"/>
              <a:t>For this application we need just </a:t>
            </a:r>
            <a:r>
              <a:rPr lang="en" sz="3000" b="1"/>
              <a:t>one screen</a:t>
            </a:r>
            <a:r>
              <a:rPr lang="en" sz="3000"/>
              <a:t> which mean a single Activity. </a:t>
            </a:r>
          </a:p>
          <a:p>
            <a:pPr lvl="0" rtl="0">
              <a:lnSpc>
                <a:spcPct val="115000"/>
              </a:lnSpc>
              <a:spcBef>
                <a:spcPts val="0"/>
              </a:spcBef>
              <a:buNone/>
            </a:pPr>
            <a:endParaRPr sz="2400"/>
          </a:p>
          <a:p>
            <a:pPr lvl="0" rtl="0">
              <a:lnSpc>
                <a:spcPct val="115000"/>
              </a:lnSpc>
              <a:spcBef>
                <a:spcPts val="0"/>
              </a:spcBef>
              <a:buNone/>
            </a:pPr>
            <a:r>
              <a:rPr lang="en" sz="2400"/>
              <a:t>(Bonus: future versions could enable marking completion or setting priorities.)</a:t>
            </a:r>
          </a:p>
        </p:txBody>
      </p:sp>
      <p:sp>
        <p:nvSpPr>
          <p:cNvPr id="104" name="Shape 104"/>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Scoping the Todo App</a:t>
            </a:r>
          </a:p>
        </p:txBody>
      </p:sp>
    </p:spTree>
    <p:extLst>
      <p:ext uri="{BB962C8B-B14F-4D97-AF65-F5344CB8AC3E}">
        <p14:creationId xmlns:p14="http://schemas.microsoft.com/office/powerpoint/2010/main" val="18364057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Create New Android Project</a:t>
            </a:r>
          </a:p>
        </p:txBody>
      </p:sp>
      <p:pic>
        <p:nvPicPr>
          <p:cNvPr id="110" name="Shape 110"/>
          <p:cNvPicPr preferRelativeResize="0"/>
          <p:nvPr/>
        </p:nvPicPr>
        <p:blipFill>
          <a:blip r:embed="rId3">
            <a:alphaModFix/>
          </a:blip>
          <a:stretch>
            <a:fillRect/>
          </a:stretch>
        </p:blipFill>
        <p:spPr>
          <a:xfrm>
            <a:off x="609439" y="1676776"/>
            <a:ext cx="7818595" cy="5107825"/>
          </a:xfrm>
          <a:prstGeom prst="rect">
            <a:avLst/>
          </a:prstGeom>
          <a:noFill/>
          <a:ln>
            <a:noFill/>
          </a:ln>
        </p:spPr>
      </p:pic>
    </p:spTree>
    <p:extLst>
      <p:ext uri="{BB962C8B-B14F-4D97-AF65-F5344CB8AC3E}">
        <p14:creationId xmlns:p14="http://schemas.microsoft.com/office/powerpoint/2010/main" val="33253131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Select Platform and Version</a:t>
            </a:r>
          </a:p>
        </p:txBody>
      </p:sp>
      <p:pic>
        <p:nvPicPr>
          <p:cNvPr id="116" name="Shape 116"/>
          <p:cNvPicPr preferRelativeResize="0"/>
          <p:nvPr/>
        </p:nvPicPr>
        <p:blipFill>
          <a:blip r:embed="rId3">
            <a:alphaModFix/>
          </a:blip>
          <a:stretch>
            <a:fillRect/>
          </a:stretch>
        </p:blipFill>
        <p:spPr>
          <a:xfrm>
            <a:off x="609439" y="1790751"/>
            <a:ext cx="7522374" cy="4916425"/>
          </a:xfrm>
          <a:prstGeom prst="rect">
            <a:avLst/>
          </a:prstGeom>
          <a:noFill/>
          <a:ln>
            <a:noFill/>
          </a:ln>
        </p:spPr>
      </p:pic>
    </p:spTree>
    <p:extLst>
      <p:ext uri="{BB962C8B-B14F-4D97-AF65-F5344CB8AC3E}">
        <p14:creationId xmlns:p14="http://schemas.microsoft.com/office/powerpoint/2010/main" val="7154908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Select “Blank Activity”</a:t>
            </a:r>
          </a:p>
        </p:txBody>
      </p:sp>
      <p:pic>
        <p:nvPicPr>
          <p:cNvPr id="122" name="Shape 122"/>
          <p:cNvPicPr preferRelativeResize="0"/>
          <p:nvPr/>
        </p:nvPicPr>
        <p:blipFill>
          <a:blip r:embed="rId3">
            <a:alphaModFix/>
          </a:blip>
          <a:stretch>
            <a:fillRect/>
          </a:stretch>
        </p:blipFill>
        <p:spPr>
          <a:xfrm>
            <a:off x="609441" y="1730026"/>
            <a:ext cx="7466021" cy="4879575"/>
          </a:xfrm>
          <a:prstGeom prst="rect">
            <a:avLst/>
          </a:prstGeom>
          <a:noFill/>
          <a:ln>
            <a:noFill/>
          </a:ln>
        </p:spPr>
      </p:pic>
    </p:spTree>
    <p:extLst>
      <p:ext uri="{BB962C8B-B14F-4D97-AF65-F5344CB8AC3E}">
        <p14:creationId xmlns:p14="http://schemas.microsoft.com/office/powerpoint/2010/main" val="36755161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Configure “MainActivity”</a:t>
            </a:r>
          </a:p>
        </p:txBody>
      </p:sp>
      <p:pic>
        <p:nvPicPr>
          <p:cNvPr id="128" name="Shape 128"/>
          <p:cNvPicPr preferRelativeResize="0"/>
          <p:nvPr/>
        </p:nvPicPr>
        <p:blipFill>
          <a:blip r:embed="rId3">
            <a:alphaModFix/>
          </a:blip>
          <a:stretch>
            <a:fillRect/>
          </a:stretch>
        </p:blipFill>
        <p:spPr>
          <a:xfrm>
            <a:off x="609442" y="1737525"/>
            <a:ext cx="7503314" cy="4918200"/>
          </a:xfrm>
          <a:prstGeom prst="rect">
            <a:avLst/>
          </a:prstGeom>
          <a:noFill/>
          <a:ln>
            <a:noFill/>
          </a:ln>
        </p:spPr>
      </p:pic>
    </p:spTree>
    <p:extLst>
      <p:ext uri="{BB962C8B-B14F-4D97-AF65-F5344CB8AC3E}">
        <p14:creationId xmlns:p14="http://schemas.microsoft.com/office/powerpoint/2010/main" val="5592334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Configure Imports</a:t>
            </a:r>
          </a:p>
        </p:txBody>
      </p:sp>
      <p:pic>
        <p:nvPicPr>
          <p:cNvPr id="134" name="Shape 134"/>
          <p:cNvPicPr preferRelativeResize="0"/>
          <p:nvPr/>
        </p:nvPicPr>
        <p:blipFill>
          <a:blip r:embed="rId3">
            <a:alphaModFix/>
          </a:blip>
          <a:stretch>
            <a:fillRect/>
          </a:stretch>
        </p:blipFill>
        <p:spPr>
          <a:xfrm>
            <a:off x="468545" y="2825926"/>
            <a:ext cx="7916203" cy="3840275"/>
          </a:xfrm>
          <a:prstGeom prst="rect">
            <a:avLst/>
          </a:prstGeom>
          <a:noFill/>
          <a:ln>
            <a:noFill/>
          </a:ln>
        </p:spPr>
      </p:pic>
      <p:cxnSp>
        <p:nvCxnSpPr>
          <p:cNvPr id="135" name="Shape 135"/>
          <p:cNvCxnSpPr/>
          <p:nvPr/>
        </p:nvCxnSpPr>
        <p:spPr>
          <a:xfrm flipH="1">
            <a:off x="5794823" y="2643826"/>
            <a:ext cx="2436165" cy="1966199"/>
          </a:xfrm>
          <a:prstGeom prst="straightConnector1">
            <a:avLst/>
          </a:prstGeom>
          <a:noFill/>
          <a:ln w="19050" cap="flat">
            <a:solidFill>
              <a:schemeClr val="dk2"/>
            </a:solidFill>
            <a:prstDash val="solid"/>
            <a:round/>
            <a:headEnd type="none" w="lg" len="lg"/>
            <a:tailEnd type="triangle" w="lg" len="lg"/>
          </a:ln>
        </p:spPr>
      </p:cxnSp>
      <p:cxnSp>
        <p:nvCxnSpPr>
          <p:cNvPr id="136" name="Shape 136"/>
          <p:cNvCxnSpPr/>
          <p:nvPr/>
        </p:nvCxnSpPr>
        <p:spPr>
          <a:xfrm flipH="1">
            <a:off x="5676655" y="2182500"/>
            <a:ext cx="1016934" cy="1774200"/>
          </a:xfrm>
          <a:prstGeom prst="straightConnector1">
            <a:avLst/>
          </a:prstGeom>
          <a:noFill/>
          <a:ln w="19050" cap="flat">
            <a:solidFill>
              <a:schemeClr val="dk2"/>
            </a:solidFill>
            <a:prstDash val="solid"/>
            <a:round/>
            <a:headEnd type="none" w="lg" len="lg"/>
            <a:tailEnd type="triangle" w="lg" len="lg"/>
          </a:ln>
        </p:spPr>
      </p:cxnSp>
      <p:sp>
        <p:nvSpPr>
          <p:cNvPr id="137" name="Shape 137"/>
          <p:cNvSpPr txBox="1"/>
          <p:nvPr/>
        </p:nvSpPr>
        <p:spPr>
          <a:xfrm>
            <a:off x="468545" y="1643800"/>
            <a:ext cx="11239472" cy="1115400"/>
          </a:xfrm>
          <a:prstGeom prst="rect">
            <a:avLst/>
          </a:prstGeom>
          <a:noFill/>
          <a:ln>
            <a:noFill/>
          </a:ln>
        </p:spPr>
        <p:txBody>
          <a:bodyPr lIns="91425" tIns="91425" rIns="91425" bIns="91425" anchor="t" anchorCtr="0">
            <a:noAutofit/>
          </a:bodyPr>
          <a:lstStyle/>
          <a:p>
            <a:pPr rtl="0">
              <a:spcBef>
                <a:spcPts val="0"/>
              </a:spcBef>
              <a:buNone/>
            </a:pPr>
            <a:r>
              <a:rPr lang="en" sz="3000">
                <a:solidFill>
                  <a:schemeClr val="dk2"/>
                </a:solidFill>
              </a:rPr>
              <a:t>Set “</a:t>
            </a:r>
            <a:r>
              <a:rPr lang="en" sz="3000" b="1">
                <a:solidFill>
                  <a:schemeClr val="dk2"/>
                </a:solidFill>
              </a:rPr>
              <a:t>Imports on Paste</a:t>
            </a:r>
            <a:r>
              <a:rPr lang="en" sz="3000">
                <a:solidFill>
                  <a:schemeClr val="dk2"/>
                </a:solidFill>
              </a:rPr>
              <a:t>” to “</a:t>
            </a:r>
            <a:r>
              <a:rPr lang="en" sz="3000" b="1">
                <a:solidFill>
                  <a:schemeClr val="dk2"/>
                </a:solidFill>
              </a:rPr>
              <a:t>All</a:t>
            </a:r>
            <a:r>
              <a:rPr lang="en" sz="3000">
                <a:solidFill>
                  <a:schemeClr val="dk2"/>
                </a:solidFill>
              </a:rPr>
              <a:t>”</a:t>
            </a:r>
          </a:p>
          <a:p>
            <a:pPr>
              <a:spcBef>
                <a:spcPts val="0"/>
              </a:spcBef>
              <a:buNone/>
            </a:pPr>
            <a:r>
              <a:rPr lang="en" sz="3000">
                <a:solidFill>
                  <a:schemeClr val="dk2"/>
                </a:solidFill>
              </a:rPr>
              <a:t>Check “</a:t>
            </a:r>
            <a:r>
              <a:rPr lang="en" sz="3000" b="1">
                <a:solidFill>
                  <a:schemeClr val="dk2"/>
                </a:solidFill>
              </a:rPr>
              <a:t>Add unambiguous imports on the fly”</a:t>
            </a:r>
          </a:p>
        </p:txBody>
      </p:sp>
    </p:spTree>
    <p:extLst>
      <p:ext uri="{BB962C8B-B14F-4D97-AF65-F5344CB8AC3E}">
        <p14:creationId xmlns:p14="http://schemas.microsoft.com/office/powerpoint/2010/main" val="11285834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Open activity_main.xml</a:t>
            </a:r>
          </a:p>
        </p:txBody>
      </p:sp>
      <p:pic>
        <p:nvPicPr>
          <p:cNvPr id="143" name="Shape 143"/>
          <p:cNvPicPr preferRelativeResize="0"/>
          <p:nvPr/>
        </p:nvPicPr>
        <p:blipFill>
          <a:blip r:embed="rId3">
            <a:alphaModFix/>
          </a:blip>
          <a:stretch>
            <a:fillRect/>
          </a:stretch>
        </p:blipFill>
        <p:spPr>
          <a:xfrm>
            <a:off x="299855" y="2247600"/>
            <a:ext cx="10061043" cy="4486562"/>
          </a:xfrm>
          <a:prstGeom prst="rect">
            <a:avLst/>
          </a:prstGeom>
          <a:noFill/>
          <a:ln>
            <a:noFill/>
          </a:ln>
        </p:spPr>
      </p:pic>
      <p:sp>
        <p:nvSpPr>
          <p:cNvPr id="144" name="Shape 144"/>
          <p:cNvSpPr txBox="1"/>
          <p:nvPr/>
        </p:nvSpPr>
        <p:spPr>
          <a:xfrm>
            <a:off x="299855" y="1657975"/>
            <a:ext cx="11815322" cy="5895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Click on the second tab to reveal the XML file</a:t>
            </a:r>
          </a:p>
        </p:txBody>
      </p:sp>
    </p:spTree>
    <p:extLst>
      <p:ext uri="{BB962C8B-B14F-4D97-AF65-F5344CB8AC3E}">
        <p14:creationId xmlns:p14="http://schemas.microsoft.com/office/powerpoint/2010/main" val="26608700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Give it a Run on a Device or in the Emulator</a:t>
            </a:r>
          </a:p>
        </p:txBody>
      </p:sp>
      <p:pic>
        <p:nvPicPr>
          <p:cNvPr id="150" name="Shape 150"/>
          <p:cNvPicPr preferRelativeResize="0"/>
          <p:nvPr/>
        </p:nvPicPr>
        <p:blipFill rotWithShape="1">
          <a:blip r:embed="rId3">
            <a:alphaModFix/>
          </a:blip>
          <a:srcRect r="38920"/>
          <a:stretch/>
        </p:blipFill>
        <p:spPr>
          <a:xfrm>
            <a:off x="299856" y="1928201"/>
            <a:ext cx="6145398" cy="4486549"/>
          </a:xfrm>
          <a:prstGeom prst="rect">
            <a:avLst/>
          </a:prstGeom>
          <a:noFill/>
          <a:ln>
            <a:noFill/>
          </a:ln>
        </p:spPr>
      </p:pic>
      <p:sp>
        <p:nvSpPr>
          <p:cNvPr id="151" name="Shape 151"/>
          <p:cNvSpPr/>
          <p:nvPr/>
        </p:nvSpPr>
        <p:spPr>
          <a:xfrm>
            <a:off x="6546821" y="3743278"/>
            <a:ext cx="1032530" cy="348299"/>
          </a:xfrm>
          <a:prstGeom prst="rightArrow">
            <a:avLst>
              <a:gd name="adj1" fmla="val 50000"/>
              <a:gd name="adj2" fmla="val 50000"/>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152" name="Shape 152"/>
          <p:cNvPicPr preferRelativeResize="0"/>
          <p:nvPr/>
        </p:nvPicPr>
        <p:blipFill>
          <a:blip r:embed="rId4">
            <a:alphaModFix/>
          </a:blip>
          <a:stretch>
            <a:fillRect/>
          </a:stretch>
        </p:blipFill>
        <p:spPr>
          <a:xfrm>
            <a:off x="7687398" y="1928200"/>
            <a:ext cx="3762309" cy="4486550"/>
          </a:xfrm>
          <a:prstGeom prst="rect">
            <a:avLst/>
          </a:prstGeom>
          <a:noFill/>
          <a:ln>
            <a:noFill/>
          </a:ln>
        </p:spPr>
      </p:pic>
      <p:pic>
        <p:nvPicPr>
          <p:cNvPr id="153" name="Shape 153"/>
          <p:cNvPicPr preferRelativeResize="0"/>
          <p:nvPr/>
        </p:nvPicPr>
        <p:blipFill>
          <a:blip r:embed="rId5">
            <a:alphaModFix/>
          </a:blip>
          <a:stretch>
            <a:fillRect/>
          </a:stretch>
        </p:blipFill>
        <p:spPr>
          <a:xfrm>
            <a:off x="3835466" y="1786274"/>
            <a:ext cx="2603322" cy="3696600"/>
          </a:xfrm>
          <a:prstGeom prst="rect">
            <a:avLst/>
          </a:prstGeom>
          <a:noFill/>
          <a:ln>
            <a:noFill/>
          </a:ln>
        </p:spPr>
      </p:pic>
    </p:spTree>
    <p:extLst>
      <p:ext uri="{BB962C8B-B14F-4D97-AF65-F5344CB8AC3E}">
        <p14:creationId xmlns:p14="http://schemas.microsoft.com/office/powerpoint/2010/main" val="21862239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Android Framework Orientation</a:t>
            </a:r>
          </a:p>
        </p:txBody>
      </p:sp>
      <p:sp>
        <p:nvSpPr>
          <p:cNvPr id="159" name="Shape 159"/>
          <p:cNvSpPr/>
          <p:nvPr/>
        </p:nvSpPr>
        <p:spPr>
          <a:xfrm>
            <a:off x="154161" y="2358388"/>
            <a:ext cx="3960167" cy="3662700"/>
          </a:xfrm>
          <a:prstGeom prst="rect">
            <a:avLst/>
          </a:prstGeom>
          <a:solidFill>
            <a:srgbClr val="D9EAD3"/>
          </a:solidFill>
          <a:ln w="28575" cap="flat">
            <a:solidFill>
              <a:srgbClr val="274E1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4800" b="1">
                <a:solidFill>
                  <a:srgbClr val="274E13"/>
                </a:solidFill>
              </a:rPr>
              <a:t>Activity</a:t>
            </a:r>
            <a:r>
              <a:rPr lang="en" sz="4800">
                <a:solidFill>
                  <a:srgbClr val="274E13"/>
                </a:solidFill>
              </a:rPr>
              <a:t> </a:t>
            </a:r>
          </a:p>
          <a:p>
            <a:pPr lvl="0" algn="ctr" rtl="0">
              <a:spcBef>
                <a:spcPts val="0"/>
              </a:spcBef>
              <a:buNone/>
            </a:pPr>
            <a:r>
              <a:rPr lang="en" sz="4800" b="1">
                <a:solidFill>
                  <a:srgbClr val="274E13"/>
                </a:solidFill>
              </a:rPr>
              <a:t>==</a:t>
            </a:r>
            <a:r>
              <a:rPr lang="en" sz="4800">
                <a:solidFill>
                  <a:srgbClr val="274E13"/>
                </a:solidFill>
              </a:rPr>
              <a:t> </a:t>
            </a:r>
          </a:p>
          <a:p>
            <a:pPr algn="ctr">
              <a:spcBef>
                <a:spcPts val="0"/>
              </a:spcBef>
              <a:buNone/>
            </a:pPr>
            <a:r>
              <a:rPr lang="en" sz="4800">
                <a:solidFill>
                  <a:srgbClr val="274E13"/>
                </a:solidFill>
              </a:rPr>
              <a:t>1 UI Screen</a:t>
            </a:r>
          </a:p>
        </p:txBody>
      </p:sp>
      <p:sp>
        <p:nvSpPr>
          <p:cNvPr id="160" name="Shape 160"/>
          <p:cNvSpPr/>
          <p:nvPr/>
        </p:nvSpPr>
        <p:spPr>
          <a:xfrm>
            <a:off x="4114329" y="2358388"/>
            <a:ext cx="3960167" cy="3662700"/>
          </a:xfrm>
          <a:prstGeom prst="rect">
            <a:avLst/>
          </a:prstGeom>
          <a:solidFill>
            <a:srgbClr val="D0E0E3"/>
          </a:solidFill>
          <a:ln w="28575" cap="flat">
            <a:solidFill>
              <a:srgbClr val="0C343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4800" b="1"/>
              <a:t>src/res/</a:t>
            </a:r>
          </a:p>
          <a:p>
            <a:pPr lvl="0" algn="ctr" rtl="0">
              <a:spcBef>
                <a:spcPts val="0"/>
              </a:spcBef>
              <a:buNone/>
            </a:pPr>
            <a:r>
              <a:rPr lang="en" sz="4800" b="1"/>
              <a:t>layout</a:t>
            </a:r>
            <a:r>
              <a:rPr lang="en" sz="4800"/>
              <a:t> </a:t>
            </a:r>
          </a:p>
          <a:p>
            <a:pPr lvl="0" algn="ctr" rtl="0">
              <a:spcBef>
                <a:spcPts val="0"/>
              </a:spcBef>
              <a:buNone/>
            </a:pPr>
            <a:r>
              <a:rPr lang="en" sz="4800" b="1"/>
              <a:t>==</a:t>
            </a:r>
            <a:r>
              <a:rPr lang="en" sz="4800"/>
              <a:t> </a:t>
            </a:r>
          </a:p>
          <a:p>
            <a:pPr lvl="0" algn="ctr" rtl="0">
              <a:spcBef>
                <a:spcPts val="0"/>
              </a:spcBef>
              <a:buNone/>
            </a:pPr>
            <a:r>
              <a:rPr lang="en" sz="4800"/>
              <a:t>Look</a:t>
            </a:r>
          </a:p>
        </p:txBody>
      </p:sp>
      <p:sp>
        <p:nvSpPr>
          <p:cNvPr id="161" name="Shape 161"/>
          <p:cNvSpPr/>
          <p:nvPr/>
        </p:nvSpPr>
        <p:spPr>
          <a:xfrm>
            <a:off x="8074497" y="2358388"/>
            <a:ext cx="3960167" cy="3662700"/>
          </a:xfrm>
          <a:prstGeom prst="rect">
            <a:avLst/>
          </a:prstGeom>
          <a:solidFill>
            <a:srgbClr val="D9D2E9"/>
          </a:solidFill>
          <a:ln w="28575" cap="flat">
            <a:solidFill>
              <a:srgbClr val="20124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4800" b="1"/>
              <a:t>src/main/</a:t>
            </a:r>
          </a:p>
          <a:p>
            <a:pPr lvl="0" algn="ctr" rtl="0">
              <a:spcBef>
                <a:spcPts val="0"/>
              </a:spcBef>
              <a:buNone/>
            </a:pPr>
            <a:r>
              <a:rPr lang="en" sz="4800" b="1"/>
              <a:t>*.java</a:t>
            </a:r>
            <a:r>
              <a:rPr lang="en" sz="4800"/>
              <a:t> </a:t>
            </a:r>
          </a:p>
          <a:p>
            <a:pPr lvl="0" algn="ctr" rtl="0">
              <a:spcBef>
                <a:spcPts val="0"/>
              </a:spcBef>
              <a:buNone/>
            </a:pPr>
            <a:r>
              <a:rPr lang="en" sz="4800" b="1"/>
              <a:t>==</a:t>
            </a:r>
            <a:r>
              <a:rPr lang="en" sz="4800"/>
              <a:t> </a:t>
            </a:r>
          </a:p>
          <a:p>
            <a:pPr lvl="0" algn="ctr" rtl="0">
              <a:spcBef>
                <a:spcPts val="0"/>
              </a:spcBef>
              <a:buNone/>
            </a:pPr>
            <a:r>
              <a:rPr lang="en" sz="4800"/>
              <a:t>Behavior</a:t>
            </a:r>
          </a:p>
        </p:txBody>
      </p:sp>
    </p:spTree>
    <p:extLst>
      <p:ext uri="{BB962C8B-B14F-4D97-AF65-F5344CB8AC3E}">
        <p14:creationId xmlns:p14="http://schemas.microsoft.com/office/powerpoint/2010/main" val="27365634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Anatomy of Android App</a:t>
            </a:r>
          </a:p>
        </p:txBody>
      </p:sp>
      <p:grpSp>
        <p:nvGrpSpPr>
          <p:cNvPr id="167" name="Shape 167"/>
          <p:cNvGrpSpPr/>
          <p:nvPr/>
        </p:nvGrpSpPr>
        <p:grpSpPr>
          <a:xfrm>
            <a:off x="609450" y="2434588"/>
            <a:ext cx="10684674" cy="3536099"/>
            <a:chOff x="535775" y="3049075"/>
            <a:chExt cx="7315499" cy="3536099"/>
          </a:xfrm>
        </p:grpSpPr>
        <p:sp>
          <p:nvSpPr>
            <p:cNvPr id="168" name="Shape 168"/>
            <p:cNvSpPr/>
            <p:nvPr/>
          </p:nvSpPr>
          <p:spPr>
            <a:xfrm>
              <a:off x="535775" y="3049075"/>
              <a:ext cx="7315499" cy="3536099"/>
            </a:xfrm>
            <a:prstGeom prst="rect">
              <a:avLst/>
            </a:prstGeom>
            <a:solidFill>
              <a:srgbClr val="D9EAD3"/>
            </a:solidFill>
            <a:ln w="19050" cap="flat">
              <a:solidFill>
                <a:srgbClr val="274E13"/>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2400"/>
                <a:t> Anatomy of an Android App</a:t>
              </a:r>
            </a:p>
          </p:txBody>
        </p:sp>
        <p:sp>
          <p:nvSpPr>
            <p:cNvPr id="169" name="Shape 169"/>
            <p:cNvSpPr/>
            <p:nvPr/>
          </p:nvSpPr>
          <p:spPr>
            <a:xfrm>
              <a:off x="672940" y="3604350"/>
              <a:ext cx="2882700" cy="2815199"/>
            </a:xfrm>
            <a:prstGeom prst="rect">
              <a:avLst/>
            </a:prstGeom>
            <a:solidFill>
              <a:srgbClr val="D0E0E3"/>
            </a:solidFill>
            <a:ln w="19050" cap="flat">
              <a:solidFill>
                <a:schemeClr val="dk2"/>
              </a:solidFill>
              <a:prstDash val="solid"/>
              <a:round/>
              <a:headEnd type="none" w="med" len="med"/>
              <a:tailEnd type="none" w="med" len="med"/>
            </a:ln>
          </p:spPr>
          <p:txBody>
            <a:bodyPr lIns="91425" tIns="91425" rIns="91425" bIns="91425" anchor="t" anchorCtr="0">
              <a:noAutofit/>
            </a:bodyPr>
            <a:lstStyle/>
            <a:p>
              <a:pPr algn="ctr">
                <a:spcBef>
                  <a:spcPts val="0"/>
                </a:spcBef>
                <a:buNone/>
              </a:pPr>
              <a:r>
                <a:rPr lang="en" sz="1800"/>
                <a:t>ToDo Activity (Screen)</a:t>
              </a:r>
            </a:p>
          </p:txBody>
        </p:sp>
        <p:sp>
          <p:nvSpPr>
            <p:cNvPr id="170" name="Shape 170"/>
            <p:cNvSpPr/>
            <p:nvPr/>
          </p:nvSpPr>
          <p:spPr>
            <a:xfrm>
              <a:off x="3752825" y="4783050"/>
              <a:ext cx="881399" cy="457800"/>
            </a:xfrm>
            <a:prstGeom prst="rightArrow">
              <a:avLst>
                <a:gd name="adj1" fmla="val 50000"/>
                <a:gd name="adj2" fmla="val 5000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1" name="Shape 171"/>
            <p:cNvSpPr/>
            <p:nvPr/>
          </p:nvSpPr>
          <p:spPr>
            <a:xfrm>
              <a:off x="4796815" y="3604350"/>
              <a:ext cx="2894099" cy="2815199"/>
            </a:xfrm>
            <a:prstGeom prst="rect">
              <a:avLst/>
            </a:prstGeom>
            <a:solidFill>
              <a:srgbClr val="D0E0E3"/>
            </a:solidFill>
            <a:ln w="19050" cap="flat">
              <a:solidFill>
                <a:schemeClr val="dk2"/>
              </a:solidFill>
              <a:prstDash val="solid"/>
              <a:round/>
              <a:headEnd type="none" w="med" len="med"/>
              <a:tailEnd type="none" w="med" len="med"/>
            </a:ln>
          </p:spPr>
          <p:txBody>
            <a:bodyPr lIns="91425" tIns="91425" rIns="91425" bIns="91425" anchor="t" anchorCtr="0">
              <a:noAutofit/>
            </a:bodyPr>
            <a:lstStyle/>
            <a:p>
              <a:pPr lvl="0" algn="ctr" rtl="0">
                <a:spcBef>
                  <a:spcPts val="0"/>
                </a:spcBef>
                <a:buNone/>
              </a:pPr>
              <a:r>
                <a:rPr lang="en" sz="1800"/>
                <a:t>Settings Activity (Screen)</a:t>
              </a:r>
            </a:p>
          </p:txBody>
        </p:sp>
        <p:sp>
          <p:nvSpPr>
            <p:cNvPr id="172" name="Shape 172"/>
            <p:cNvSpPr/>
            <p:nvPr/>
          </p:nvSpPr>
          <p:spPr>
            <a:xfrm>
              <a:off x="842760" y="4127200"/>
              <a:ext cx="2593800" cy="831299"/>
            </a:xfrm>
            <a:prstGeom prst="roundRect">
              <a:avLst>
                <a:gd name="adj" fmla="val 16667"/>
              </a:avLst>
            </a:prstGeom>
            <a:solidFill>
              <a:srgbClr val="EAD1D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Layout and Look in </a:t>
              </a:r>
              <a:r>
                <a:rPr lang="en" i="1"/>
                <a:t>res/layout/activity_todo.xml</a:t>
              </a:r>
            </a:p>
          </p:txBody>
        </p:sp>
        <p:sp>
          <p:nvSpPr>
            <p:cNvPr id="173" name="Shape 173"/>
            <p:cNvSpPr/>
            <p:nvPr/>
          </p:nvSpPr>
          <p:spPr>
            <a:xfrm>
              <a:off x="842760" y="5500425"/>
              <a:ext cx="2593800" cy="672299"/>
            </a:xfrm>
            <a:prstGeom prst="roundRect">
              <a:avLst>
                <a:gd name="adj" fmla="val 16667"/>
              </a:avLst>
            </a:prstGeom>
            <a:solidFill>
              <a:srgbClr val="D9D2E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Behavior and Logic in </a:t>
              </a:r>
              <a:r>
                <a:rPr lang="en" i="1"/>
                <a:t>src/main/ToDoActivity.java</a:t>
              </a:r>
            </a:p>
          </p:txBody>
        </p:sp>
        <p:sp>
          <p:nvSpPr>
            <p:cNvPr id="174" name="Shape 174"/>
            <p:cNvSpPr/>
            <p:nvPr/>
          </p:nvSpPr>
          <p:spPr>
            <a:xfrm>
              <a:off x="1958440" y="5068812"/>
              <a:ext cx="311700" cy="321300"/>
            </a:xfrm>
            <a:prstGeom prst="mathPlus">
              <a:avLst>
                <a:gd name="adj1" fmla="val 23520"/>
              </a:avLst>
            </a:prstGeom>
            <a:solidFill>
              <a:srgbClr val="0C343D"/>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5" name="Shape 175"/>
            <p:cNvSpPr/>
            <p:nvPr/>
          </p:nvSpPr>
          <p:spPr>
            <a:xfrm>
              <a:off x="4941796" y="4127200"/>
              <a:ext cx="2603999" cy="831299"/>
            </a:xfrm>
            <a:prstGeom prst="roundRect">
              <a:avLst>
                <a:gd name="adj" fmla="val 16667"/>
              </a:avLst>
            </a:prstGeom>
            <a:solidFill>
              <a:srgbClr val="EAD1D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Layout and Look in </a:t>
              </a:r>
              <a:r>
                <a:rPr lang="en" i="1"/>
                <a:t>res/layout/</a:t>
              </a:r>
            </a:p>
            <a:p>
              <a:pPr lvl="0" rtl="0">
                <a:spcBef>
                  <a:spcPts val="0"/>
                </a:spcBef>
                <a:buNone/>
              </a:pPr>
              <a:r>
                <a:rPr lang="en" i="1"/>
                <a:t>activity_settings.xml</a:t>
              </a:r>
            </a:p>
          </p:txBody>
        </p:sp>
        <p:sp>
          <p:nvSpPr>
            <p:cNvPr id="176" name="Shape 176"/>
            <p:cNvSpPr/>
            <p:nvPr/>
          </p:nvSpPr>
          <p:spPr>
            <a:xfrm>
              <a:off x="4941796" y="5500425"/>
              <a:ext cx="2603999" cy="672299"/>
            </a:xfrm>
            <a:prstGeom prst="roundRect">
              <a:avLst>
                <a:gd name="adj" fmla="val 16667"/>
              </a:avLst>
            </a:prstGeom>
            <a:solidFill>
              <a:srgbClr val="D9D2E9"/>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Behavior and Logic in </a:t>
              </a:r>
              <a:r>
                <a:rPr lang="en" i="1"/>
                <a:t>src/main/SettingsActivity.java</a:t>
              </a:r>
            </a:p>
          </p:txBody>
        </p:sp>
        <p:sp>
          <p:nvSpPr>
            <p:cNvPr id="177" name="Shape 177"/>
            <p:cNvSpPr/>
            <p:nvPr/>
          </p:nvSpPr>
          <p:spPr>
            <a:xfrm>
              <a:off x="6088015" y="5068812"/>
              <a:ext cx="311700" cy="321300"/>
            </a:xfrm>
            <a:prstGeom prst="mathPlus">
              <a:avLst>
                <a:gd name="adj1" fmla="val 23520"/>
              </a:avLst>
            </a:prstGeom>
            <a:solidFill>
              <a:srgbClr val="0C343D"/>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8" name="Shape 178"/>
            <p:cNvSpPr txBox="1"/>
            <p:nvPr/>
          </p:nvSpPr>
          <p:spPr>
            <a:xfrm>
              <a:off x="3692668" y="4851300"/>
              <a:ext cx="881399" cy="321300"/>
            </a:xfrm>
            <a:prstGeom prst="rect">
              <a:avLst/>
            </a:prstGeom>
            <a:noFill/>
            <a:ln>
              <a:noFill/>
            </a:ln>
          </p:spPr>
          <p:txBody>
            <a:bodyPr lIns="91425" tIns="91425" rIns="91425" bIns="91425" anchor="t" anchorCtr="0">
              <a:noAutofit/>
            </a:bodyPr>
            <a:lstStyle/>
            <a:p>
              <a:pPr>
                <a:spcBef>
                  <a:spcPts val="0"/>
                </a:spcBef>
                <a:buNone/>
              </a:pPr>
              <a:r>
                <a:rPr lang="en" sz="1200"/>
                <a:t>Launches</a:t>
              </a:r>
            </a:p>
          </p:txBody>
        </p:sp>
      </p:grpSp>
    </p:spTree>
    <p:extLst>
      <p:ext uri="{BB962C8B-B14F-4D97-AF65-F5344CB8AC3E}">
        <p14:creationId xmlns:p14="http://schemas.microsoft.com/office/powerpoint/2010/main" val="33514956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Features# Gradle Support</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226" y="1109832"/>
            <a:ext cx="8370771" cy="5692950"/>
          </a:xfrm>
          <a:prstGeom prst="rect">
            <a:avLst/>
          </a:prstGeom>
        </p:spPr>
      </p:pic>
    </p:spTree>
    <p:extLst>
      <p:ext uri="{BB962C8B-B14F-4D97-AF65-F5344CB8AC3E}">
        <p14:creationId xmlns:p14="http://schemas.microsoft.com/office/powerpoint/2010/main" val="36813209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Wireframe the Todo App</a:t>
            </a:r>
          </a:p>
        </p:txBody>
      </p:sp>
      <p:sp>
        <p:nvSpPr>
          <p:cNvPr id="184" name="Shape 184"/>
          <p:cNvSpPr txBox="1">
            <a:spLocks noGrp="1"/>
          </p:cNvSpPr>
          <p:nvPr>
            <p:ph type="body" idx="1"/>
          </p:nvPr>
        </p:nvSpPr>
        <p:spPr>
          <a:xfrm>
            <a:off x="609441" y="1704696"/>
            <a:ext cx="10969943" cy="714599"/>
          </a:xfrm>
          <a:prstGeom prst="rect">
            <a:avLst/>
          </a:prstGeom>
        </p:spPr>
        <p:txBody>
          <a:bodyPr lIns="91425" tIns="91425" rIns="91425" bIns="91425" anchor="t" anchorCtr="0">
            <a:noAutofit/>
          </a:bodyPr>
          <a:lstStyle/>
          <a:p>
            <a:pPr lvl="0" rtl="0">
              <a:lnSpc>
                <a:spcPct val="115000"/>
              </a:lnSpc>
              <a:spcBef>
                <a:spcPts val="0"/>
              </a:spcBef>
              <a:spcAft>
                <a:spcPts val="1000"/>
              </a:spcAft>
              <a:buNone/>
            </a:pPr>
            <a:r>
              <a:rPr lang="en" sz="3000"/>
              <a:t>Basic interface:</a:t>
            </a:r>
          </a:p>
          <a:p>
            <a:pPr lvl="0" rtl="0">
              <a:lnSpc>
                <a:spcPct val="115000"/>
              </a:lnSpc>
              <a:spcBef>
                <a:spcPts val="0"/>
              </a:spcBef>
              <a:buNone/>
            </a:pPr>
            <a:endParaRPr sz="2400"/>
          </a:p>
        </p:txBody>
      </p:sp>
      <p:pic>
        <p:nvPicPr>
          <p:cNvPr id="185" name="Shape 185"/>
          <p:cNvPicPr preferRelativeResize="0"/>
          <p:nvPr/>
        </p:nvPicPr>
        <p:blipFill>
          <a:blip r:embed="rId3">
            <a:alphaModFix/>
          </a:blip>
          <a:stretch>
            <a:fillRect/>
          </a:stretch>
        </p:blipFill>
        <p:spPr>
          <a:xfrm>
            <a:off x="1073454" y="2672025"/>
            <a:ext cx="3237657" cy="3505200"/>
          </a:xfrm>
          <a:prstGeom prst="rect">
            <a:avLst/>
          </a:prstGeom>
          <a:noFill/>
          <a:ln>
            <a:noFill/>
          </a:ln>
        </p:spPr>
      </p:pic>
      <p:sp>
        <p:nvSpPr>
          <p:cNvPr id="186" name="Shape 186"/>
          <p:cNvSpPr txBox="1"/>
          <p:nvPr/>
        </p:nvSpPr>
        <p:spPr>
          <a:xfrm>
            <a:off x="4398555" y="2703975"/>
            <a:ext cx="7434062" cy="3771900"/>
          </a:xfrm>
          <a:prstGeom prst="rect">
            <a:avLst/>
          </a:prstGeom>
          <a:noFill/>
          <a:ln>
            <a:noFill/>
          </a:ln>
        </p:spPr>
        <p:txBody>
          <a:bodyPr lIns="91425" tIns="91425" rIns="91425" bIns="91425" anchor="t" anchorCtr="0">
            <a:noAutofit/>
          </a:bodyPr>
          <a:lstStyle/>
          <a:p>
            <a:pPr lvl="0" rtl="0">
              <a:lnSpc>
                <a:spcPct val="115000"/>
              </a:lnSpc>
              <a:spcBef>
                <a:spcPts val="0"/>
              </a:spcBef>
              <a:spcAft>
                <a:spcPts val="1000"/>
              </a:spcAft>
              <a:buNone/>
            </a:pPr>
            <a:r>
              <a:rPr lang="en" sz="2400">
                <a:solidFill>
                  <a:schemeClr val="dk2"/>
                </a:solidFill>
              </a:rPr>
              <a:t>(A) Basic Label with App Name</a:t>
            </a:r>
          </a:p>
          <a:p>
            <a:pPr lvl="0" rtl="0">
              <a:lnSpc>
                <a:spcPct val="115000"/>
              </a:lnSpc>
              <a:spcBef>
                <a:spcPts val="0"/>
              </a:spcBef>
              <a:spcAft>
                <a:spcPts val="1000"/>
              </a:spcAft>
              <a:buNone/>
            </a:pPr>
            <a:r>
              <a:rPr lang="en" sz="2400">
                <a:solidFill>
                  <a:schemeClr val="dk2"/>
                </a:solidFill>
              </a:rPr>
              <a:t>(B) Basic List of Items</a:t>
            </a:r>
          </a:p>
          <a:p>
            <a:pPr marL="1371600" lvl="0" indent="-381000" rtl="0">
              <a:lnSpc>
                <a:spcPct val="115000"/>
              </a:lnSpc>
              <a:spcBef>
                <a:spcPts val="0"/>
              </a:spcBef>
              <a:spcAft>
                <a:spcPts val="1000"/>
              </a:spcAft>
              <a:buClr>
                <a:schemeClr val="dk2"/>
              </a:buClr>
              <a:buSzPct val="100000"/>
              <a:buFont typeface="Arial"/>
              <a:buChar char="●"/>
            </a:pPr>
            <a:r>
              <a:rPr lang="en" sz="2400">
                <a:solidFill>
                  <a:schemeClr val="dk2"/>
                </a:solidFill>
              </a:rPr>
              <a:t>Vertically Scrollable</a:t>
            </a:r>
          </a:p>
          <a:p>
            <a:pPr marL="1371600" lvl="0" indent="-381000" rtl="0">
              <a:lnSpc>
                <a:spcPct val="115000"/>
              </a:lnSpc>
              <a:spcBef>
                <a:spcPts val="0"/>
              </a:spcBef>
              <a:spcAft>
                <a:spcPts val="1000"/>
              </a:spcAft>
              <a:buClr>
                <a:schemeClr val="dk2"/>
              </a:buClr>
              <a:buSzPct val="100000"/>
              <a:buFont typeface="Arial"/>
              <a:buChar char="●"/>
            </a:pPr>
            <a:r>
              <a:rPr lang="en" sz="2400">
                <a:solidFill>
                  <a:schemeClr val="dk2"/>
                </a:solidFill>
              </a:rPr>
              <a:t>Hold Down to Remove Item</a:t>
            </a:r>
          </a:p>
          <a:p>
            <a:pPr rtl="0">
              <a:lnSpc>
                <a:spcPct val="115000"/>
              </a:lnSpc>
              <a:spcBef>
                <a:spcPts val="0"/>
              </a:spcBef>
              <a:spcAft>
                <a:spcPts val="1000"/>
              </a:spcAft>
              <a:buNone/>
            </a:pPr>
            <a:endParaRPr>
              <a:solidFill>
                <a:schemeClr val="dk2"/>
              </a:solidFill>
            </a:endParaRPr>
          </a:p>
          <a:p>
            <a:pPr rtl="0">
              <a:lnSpc>
                <a:spcPct val="115000"/>
              </a:lnSpc>
              <a:spcBef>
                <a:spcPts val="0"/>
              </a:spcBef>
              <a:spcAft>
                <a:spcPts val="1000"/>
              </a:spcAft>
              <a:buNone/>
            </a:pPr>
            <a:endParaRPr>
              <a:solidFill>
                <a:schemeClr val="dk2"/>
              </a:solidFill>
            </a:endParaRPr>
          </a:p>
          <a:p>
            <a:pPr lvl="0" rtl="0">
              <a:lnSpc>
                <a:spcPct val="115000"/>
              </a:lnSpc>
              <a:spcBef>
                <a:spcPts val="0"/>
              </a:spcBef>
              <a:spcAft>
                <a:spcPts val="1000"/>
              </a:spcAft>
              <a:buNone/>
            </a:pPr>
            <a:r>
              <a:rPr lang="en" sz="2400">
                <a:solidFill>
                  <a:schemeClr val="dk2"/>
                </a:solidFill>
              </a:rPr>
              <a:t>(C) Adding items with Textbox and Button</a:t>
            </a:r>
          </a:p>
          <a:p>
            <a:pPr lvl="0">
              <a:spcBef>
                <a:spcPts val="0"/>
              </a:spcBef>
              <a:buNone/>
            </a:pPr>
            <a:endParaRPr sz="2400"/>
          </a:p>
        </p:txBody>
      </p:sp>
      <p:sp>
        <p:nvSpPr>
          <p:cNvPr id="187" name="Shape 187"/>
          <p:cNvSpPr/>
          <p:nvPr/>
        </p:nvSpPr>
        <p:spPr>
          <a:xfrm>
            <a:off x="432170" y="2690650"/>
            <a:ext cx="553856" cy="428700"/>
          </a:xfrm>
          <a:prstGeom prst="ellipse">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a:t>A</a:t>
            </a:r>
          </a:p>
        </p:txBody>
      </p:sp>
      <p:sp>
        <p:nvSpPr>
          <p:cNvPr id="188" name="Shape 188"/>
          <p:cNvSpPr/>
          <p:nvPr/>
        </p:nvSpPr>
        <p:spPr>
          <a:xfrm>
            <a:off x="432170" y="3191787"/>
            <a:ext cx="553856" cy="428700"/>
          </a:xfrm>
          <a:prstGeom prst="ellipse">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B</a:t>
            </a:r>
          </a:p>
        </p:txBody>
      </p:sp>
      <p:sp>
        <p:nvSpPr>
          <p:cNvPr id="189" name="Shape 189"/>
          <p:cNvSpPr/>
          <p:nvPr/>
        </p:nvSpPr>
        <p:spPr>
          <a:xfrm>
            <a:off x="432170" y="5635400"/>
            <a:ext cx="553856" cy="428700"/>
          </a:xfrm>
          <a:prstGeom prst="ellipse">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C</a:t>
            </a:r>
          </a:p>
        </p:txBody>
      </p:sp>
    </p:spTree>
    <p:extLst>
      <p:ext uri="{BB962C8B-B14F-4D97-AF65-F5344CB8AC3E}">
        <p14:creationId xmlns:p14="http://schemas.microsoft.com/office/powerpoint/2010/main" val="1755392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Build the Interface, Pt 1</a:t>
            </a:r>
          </a:p>
        </p:txBody>
      </p:sp>
      <p:pic>
        <p:nvPicPr>
          <p:cNvPr id="195" name="Shape 195"/>
          <p:cNvPicPr preferRelativeResize="0"/>
          <p:nvPr/>
        </p:nvPicPr>
        <p:blipFill rotWithShape="1">
          <a:blip r:embed="rId3">
            <a:alphaModFix/>
          </a:blip>
          <a:srcRect r="48416"/>
          <a:stretch/>
        </p:blipFill>
        <p:spPr>
          <a:xfrm>
            <a:off x="317151" y="1644650"/>
            <a:ext cx="4953611" cy="5013300"/>
          </a:xfrm>
          <a:prstGeom prst="rect">
            <a:avLst/>
          </a:prstGeom>
          <a:noFill/>
          <a:ln>
            <a:noFill/>
          </a:ln>
        </p:spPr>
      </p:pic>
      <p:cxnSp>
        <p:nvCxnSpPr>
          <p:cNvPr id="196" name="Shape 196"/>
          <p:cNvCxnSpPr>
            <a:stCxn id="197" idx="2"/>
          </p:cNvCxnSpPr>
          <p:nvPr/>
        </p:nvCxnSpPr>
        <p:spPr>
          <a:xfrm flipH="1">
            <a:off x="4907855" y="4737549"/>
            <a:ext cx="3163576" cy="1410600"/>
          </a:xfrm>
          <a:prstGeom prst="straightConnector1">
            <a:avLst/>
          </a:prstGeom>
          <a:noFill/>
          <a:ln w="19050" cap="flat">
            <a:solidFill>
              <a:schemeClr val="dk2"/>
            </a:solidFill>
            <a:prstDash val="solid"/>
            <a:round/>
            <a:headEnd type="none" w="lg" len="lg"/>
            <a:tailEnd type="triangle" w="lg" len="lg"/>
          </a:ln>
        </p:spPr>
      </p:cxnSp>
      <p:sp>
        <p:nvSpPr>
          <p:cNvPr id="197" name="Shape 197"/>
          <p:cNvSpPr txBox="1"/>
          <p:nvPr/>
        </p:nvSpPr>
        <p:spPr>
          <a:xfrm>
            <a:off x="5475507" y="2219351"/>
            <a:ext cx="5191848" cy="2518199"/>
          </a:xfrm>
          <a:prstGeom prst="rect">
            <a:avLst/>
          </a:prstGeom>
          <a:solidFill>
            <a:schemeClr val="lt2"/>
          </a:solidFill>
          <a:ln w="9525" cap="flat">
            <a:solidFill>
              <a:schemeClr val="dk2"/>
            </a:solidFill>
            <a:prstDash val="solid"/>
            <a:round/>
            <a:headEnd type="none" w="med" len="med"/>
            <a:tailEnd type="none" w="med" len="med"/>
          </a:ln>
        </p:spPr>
        <p:txBody>
          <a:bodyPr lIns="91425" tIns="91425" rIns="91425" bIns="91425" anchor="t" anchorCtr="0">
            <a:noAutofit/>
          </a:bodyPr>
          <a:lstStyle/>
          <a:p>
            <a:pPr rtl="0">
              <a:lnSpc>
                <a:spcPct val="115000"/>
              </a:lnSpc>
              <a:spcBef>
                <a:spcPts val="0"/>
              </a:spcBef>
              <a:spcAft>
                <a:spcPts val="1000"/>
              </a:spcAft>
              <a:buNone/>
            </a:pPr>
            <a:r>
              <a:rPr lang="en" sz="1800">
                <a:solidFill>
                  <a:schemeClr val="dk2"/>
                </a:solidFill>
              </a:rPr>
              <a:t>1. Click on “Hello World” label and press the backspace key to remove.</a:t>
            </a:r>
          </a:p>
          <a:p>
            <a:pPr rtl="0">
              <a:lnSpc>
                <a:spcPct val="115000"/>
              </a:lnSpc>
              <a:spcBef>
                <a:spcPts val="0"/>
              </a:spcBef>
              <a:spcAft>
                <a:spcPts val="1000"/>
              </a:spcAft>
              <a:buNone/>
            </a:pPr>
            <a:r>
              <a:rPr lang="en" sz="1800">
                <a:solidFill>
                  <a:schemeClr val="dk2"/>
                </a:solidFill>
              </a:rPr>
              <a:t>2. Drag a Button from left-hand side (Widgets) to Bottom-Right of Layout</a:t>
            </a:r>
          </a:p>
          <a:p>
            <a:pPr lvl="0" rtl="0">
              <a:lnSpc>
                <a:spcPct val="115000"/>
              </a:lnSpc>
              <a:spcBef>
                <a:spcPts val="0"/>
              </a:spcBef>
              <a:spcAft>
                <a:spcPts val="1000"/>
              </a:spcAft>
              <a:buNone/>
            </a:pPr>
            <a:r>
              <a:rPr lang="en" sz="1800" b="1">
                <a:solidFill>
                  <a:schemeClr val="dk2"/>
                </a:solidFill>
              </a:rPr>
              <a:t>Note: </a:t>
            </a:r>
            <a:r>
              <a:rPr lang="en" sz="1800">
                <a:solidFill>
                  <a:schemeClr val="dk2"/>
                </a:solidFill>
              </a:rPr>
              <a:t>When dragging views onto layout, ensure </a:t>
            </a:r>
            <a:r>
              <a:rPr lang="en" sz="1800" b="1">
                <a:solidFill>
                  <a:schemeClr val="dk2"/>
                </a:solidFill>
              </a:rPr>
              <a:t>green lines</a:t>
            </a:r>
            <a:r>
              <a:rPr lang="en" sz="1800">
                <a:solidFill>
                  <a:schemeClr val="dk2"/>
                </a:solidFill>
              </a:rPr>
              <a:t> confirm location before releasing.</a:t>
            </a:r>
          </a:p>
          <a:p>
            <a:pPr marR="0" lvl="0" algn="l" rtl="0">
              <a:lnSpc>
                <a:spcPct val="115000"/>
              </a:lnSpc>
              <a:spcBef>
                <a:spcPts val="0"/>
              </a:spcBef>
              <a:spcAft>
                <a:spcPts val="1000"/>
              </a:spcAft>
              <a:buNone/>
            </a:pPr>
            <a:endParaRPr sz="1800">
              <a:solidFill>
                <a:schemeClr val="dk2"/>
              </a:solidFill>
            </a:endParaRPr>
          </a:p>
        </p:txBody>
      </p:sp>
    </p:spTree>
    <p:extLst>
      <p:ext uri="{BB962C8B-B14F-4D97-AF65-F5344CB8AC3E}">
        <p14:creationId xmlns:p14="http://schemas.microsoft.com/office/powerpoint/2010/main" val="13854326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Build the Interface, Pt. 2</a:t>
            </a:r>
          </a:p>
        </p:txBody>
      </p:sp>
      <p:sp>
        <p:nvSpPr>
          <p:cNvPr id="203" name="Shape 203"/>
          <p:cNvSpPr txBox="1"/>
          <p:nvPr/>
        </p:nvSpPr>
        <p:spPr>
          <a:xfrm>
            <a:off x="6216847" y="1706775"/>
            <a:ext cx="5585745" cy="4086600"/>
          </a:xfrm>
          <a:prstGeom prst="rect">
            <a:avLst/>
          </a:prstGeom>
          <a:solidFill>
            <a:schemeClr val="lt2"/>
          </a:solidFill>
          <a:ln w="9525" cap="flat">
            <a:solidFill>
              <a:schemeClr val="dk2"/>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spcAft>
                <a:spcPts val="1000"/>
              </a:spcAft>
              <a:buNone/>
            </a:pPr>
            <a:r>
              <a:rPr lang="en" sz="1800">
                <a:solidFill>
                  <a:schemeClr val="dk2"/>
                </a:solidFill>
              </a:rPr>
              <a:t>Drag More Views onto Layout</a:t>
            </a:r>
          </a:p>
          <a:p>
            <a:pPr marL="457200" lvl="0" indent="-342900" rtl="0">
              <a:lnSpc>
                <a:spcPct val="115000"/>
              </a:lnSpc>
              <a:spcBef>
                <a:spcPts val="0"/>
              </a:spcBef>
              <a:spcAft>
                <a:spcPts val="1000"/>
              </a:spcAft>
              <a:buClr>
                <a:schemeClr val="dk2"/>
              </a:buClr>
              <a:buSzPct val="100000"/>
              <a:buFont typeface="Arial"/>
              <a:buChar char="●"/>
            </a:pPr>
            <a:r>
              <a:rPr lang="en" sz="1800">
                <a:solidFill>
                  <a:schemeClr val="dk2"/>
                </a:solidFill>
              </a:rPr>
              <a:t>1. Text Fields → </a:t>
            </a:r>
            <a:r>
              <a:rPr lang="en" sz="1800" b="1">
                <a:solidFill>
                  <a:schemeClr val="dk2"/>
                </a:solidFill>
              </a:rPr>
              <a:t>Plain Text</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Drag to Bottom-Left</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Resize Right Side to Button</a:t>
            </a:r>
          </a:p>
          <a:p>
            <a:pPr marL="457200" lvl="0" indent="-342900" rtl="0">
              <a:lnSpc>
                <a:spcPct val="115000"/>
              </a:lnSpc>
              <a:spcBef>
                <a:spcPts val="0"/>
              </a:spcBef>
              <a:spcAft>
                <a:spcPts val="1000"/>
              </a:spcAft>
              <a:buClr>
                <a:schemeClr val="dk2"/>
              </a:buClr>
              <a:buSzPct val="100000"/>
              <a:buFont typeface="Arial"/>
              <a:buChar char="●"/>
            </a:pPr>
            <a:r>
              <a:rPr lang="en" sz="1800">
                <a:solidFill>
                  <a:schemeClr val="dk2"/>
                </a:solidFill>
              </a:rPr>
              <a:t>2. Containers → </a:t>
            </a:r>
            <a:r>
              <a:rPr lang="en" sz="1800" b="1">
                <a:solidFill>
                  <a:schemeClr val="dk2"/>
                </a:solidFill>
              </a:rPr>
              <a:t>ListView</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Drag to Top Left Corner</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Resize Bottom Above Button</a:t>
            </a:r>
          </a:p>
          <a:p>
            <a:pPr lvl="0" rtl="0">
              <a:lnSpc>
                <a:spcPct val="115000"/>
              </a:lnSpc>
              <a:spcBef>
                <a:spcPts val="0"/>
              </a:spcBef>
              <a:spcAft>
                <a:spcPts val="1000"/>
              </a:spcAft>
              <a:buNone/>
            </a:pPr>
            <a:r>
              <a:rPr lang="en" sz="1800">
                <a:solidFill>
                  <a:schemeClr val="dk2"/>
                </a:solidFill>
              </a:rPr>
              <a:t>Note: When dragging new views to layout, ensure </a:t>
            </a:r>
            <a:r>
              <a:rPr lang="en" sz="1800" b="1">
                <a:solidFill>
                  <a:schemeClr val="dk2"/>
                </a:solidFill>
              </a:rPr>
              <a:t>green lines</a:t>
            </a:r>
            <a:r>
              <a:rPr lang="en" sz="1800">
                <a:solidFill>
                  <a:schemeClr val="dk2"/>
                </a:solidFill>
              </a:rPr>
              <a:t> confirm location before releasing.</a:t>
            </a:r>
          </a:p>
          <a:p>
            <a:pPr marR="0" lvl="0" algn="l" rtl="0">
              <a:lnSpc>
                <a:spcPct val="115000"/>
              </a:lnSpc>
              <a:spcBef>
                <a:spcPts val="0"/>
              </a:spcBef>
              <a:spcAft>
                <a:spcPts val="1000"/>
              </a:spcAft>
              <a:buNone/>
            </a:pPr>
            <a:endParaRPr sz="1800">
              <a:solidFill>
                <a:schemeClr val="dk2"/>
              </a:solidFill>
            </a:endParaRPr>
          </a:p>
        </p:txBody>
      </p:sp>
      <p:pic>
        <p:nvPicPr>
          <p:cNvPr id="204" name="Shape 204"/>
          <p:cNvPicPr preferRelativeResize="0"/>
          <p:nvPr/>
        </p:nvPicPr>
        <p:blipFill rotWithShape="1">
          <a:blip r:embed="rId3">
            <a:alphaModFix/>
          </a:blip>
          <a:srcRect r="40298"/>
          <a:stretch/>
        </p:blipFill>
        <p:spPr>
          <a:xfrm>
            <a:off x="315385" y="1706776"/>
            <a:ext cx="5680487" cy="4967249"/>
          </a:xfrm>
          <a:prstGeom prst="rect">
            <a:avLst/>
          </a:prstGeom>
          <a:noFill/>
          <a:ln>
            <a:noFill/>
          </a:ln>
        </p:spPr>
      </p:pic>
    </p:spTree>
    <p:extLst>
      <p:ext uri="{BB962C8B-B14F-4D97-AF65-F5344CB8AC3E}">
        <p14:creationId xmlns:p14="http://schemas.microsoft.com/office/powerpoint/2010/main" val="30630676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Build the Interface</a:t>
            </a:r>
          </a:p>
        </p:txBody>
      </p:sp>
      <p:sp>
        <p:nvSpPr>
          <p:cNvPr id="210" name="Shape 210"/>
          <p:cNvSpPr txBox="1"/>
          <p:nvPr/>
        </p:nvSpPr>
        <p:spPr>
          <a:xfrm>
            <a:off x="5514230" y="1760701"/>
            <a:ext cx="6335550" cy="1818599"/>
          </a:xfrm>
          <a:prstGeom prst="rect">
            <a:avLst/>
          </a:prstGeom>
          <a:solidFill>
            <a:schemeClr val="lt2"/>
          </a:solidFill>
          <a:ln w="9525" cap="flat">
            <a:solidFill>
              <a:schemeClr val="dk2"/>
            </a:solidFill>
            <a:prstDash val="solid"/>
            <a:round/>
            <a:headEnd type="none" w="med" len="med"/>
            <a:tailEnd type="none" w="med" len="med"/>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Char char="●"/>
            </a:pPr>
            <a:r>
              <a:rPr lang="en" sz="1800">
                <a:solidFill>
                  <a:schemeClr val="dk2"/>
                </a:solidFill>
              </a:rPr>
              <a:t>Assign Hint to EditText</a:t>
            </a:r>
          </a:p>
          <a:p>
            <a:pPr marL="457200" lvl="0" indent="-342900" rtl="0">
              <a:lnSpc>
                <a:spcPct val="115000"/>
              </a:lnSpc>
              <a:spcBef>
                <a:spcPts val="0"/>
              </a:spcBef>
              <a:spcAft>
                <a:spcPts val="1000"/>
              </a:spcAft>
              <a:buClr>
                <a:schemeClr val="dk2"/>
              </a:buClr>
              <a:buSzPct val="100000"/>
              <a:buFont typeface="Arial"/>
              <a:buChar char="●"/>
            </a:pPr>
            <a:r>
              <a:rPr lang="en" sz="1800">
                <a:solidFill>
                  <a:schemeClr val="dk2"/>
                </a:solidFill>
              </a:rPr>
              <a:t>Double-click on view to assign ID</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ListView = lvItems</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EditText = etNewItem</a:t>
            </a:r>
          </a:p>
          <a:p>
            <a:pPr marL="914400" lvl="1" indent="-342900" rtl="0">
              <a:lnSpc>
                <a:spcPct val="115000"/>
              </a:lnSpc>
              <a:spcBef>
                <a:spcPts val="0"/>
              </a:spcBef>
              <a:spcAft>
                <a:spcPts val="1000"/>
              </a:spcAft>
              <a:buClr>
                <a:schemeClr val="dk2"/>
              </a:buClr>
              <a:buSzPct val="100000"/>
              <a:buFont typeface="Courier New"/>
              <a:buChar char="o"/>
            </a:pPr>
            <a:r>
              <a:rPr lang="en" sz="1800">
                <a:solidFill>
                  <a:schemeClr val="dk2"/>
                </a:solidFill>
              </a:rPr>
              <a:t>Button = btnAddItem</a:t>
            </a:r>
          </a:p>
        </p:txBody>
      </p:sp>
      <p:pic>
        <p:nvPicPr>
          <p:cNvPr id="211" name="Shape 211"/>
          <p:cNvPicPr preferRelativeResize="0"/>
          <p:nvPr/>
        </p:nvPicPr>
        <p:blipFill>
          <a:blip r:embed="rId3">
            <a:alphaModFix/>
          </a:blip>
          <a:stretch>
            <a:fillRect/>
          </a:stretch>
        </p:blipFill>
        <p:spPr>
          <a:xfrm>
            <a:off x="430054" y="1760698"/>
            <a:ext cx="4915352" cy="4886700"/>
          </a:xfrm>
          <a:prstGeom prst="rect">
            <a:avLst/>
          </a:prstGeom>
          <a:noFill/>
          <a:ln>
            <a:noFill/>
          </a:ln>
        </p:spPr>
      </p:pic>
    </p:spTree>
    <p:extLst>
      <p:ext uri="{BB962C8B-B14F-4D97-AF65-F5344CB8AC3E}">
        <p14:creationId xmlns:p14="http://schemas.microsoft.com/office/powerpoint/2010/main" val="33820978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09441" y="134801"/>
            <a:ext cx="10424485" cy="1351799"/>
          </a:xfrm>
          <a:prstGeom prst="rect">
            <a:avLst/>
          </a:prstGeom>
        </p:spPr>
        <p:txBody>
          <a:bodyPr lIns="91425" tIns="91425" rIns="91425" bIns="91425" anchor="b" anchorCtr="0">
            <a:noAutofit/>
          </a:bodyPr>
          <a:lstStyle/>
          <a:p>
            <a:pPr lvl="0" rtl="0">
              <a:spcBef>
                <a:spcPts val="0"/>
              </a:spcBef>
              <a:buNone/>
            </a:pPr>
            <a:r>
              <a:rPr lang="en"/>
              <a:t>Visual UI Builder Automatically Generates XML</a:t>
            </a:r>
          </a:p>
        </p:txBody>
      </p:sp>
      <p:pic>
        <p:nvPicPr>
          <p:cNvPr id="217" name="Shape 217"/>
          <p:cNvPicPr preferRelativeResize="0"/>
          <p:nvPr/>
        </p:nvPicPr>
        <p:blipFill>
          <a:blip r:embed="rId3">
            <a:alphaModFix/>
          </a:blip>
          <a:stretch>
            <a:fillRect/>
          </a:stretch>
        </p:blipFill>
        <p:spPr>
          <a:xfrm>
            <a:off x="263229" y="1681050"/>
            <a:ext cx="6773336" cy="5026174"/>
          </a:xfrm>
          <a:prstGeom prst="rect">
            <a:avLst/>
          </a:prstGeom>
          <a:noFill/>
          <a:ln>
            <a:noFill/>
          </a:ln>
        </p:spPr>
      </p:pic>
      <p:sp>
        <p:nvSpPr>
          <p:cNvPr id="218" name="Shape 218"/>
          <p:cNvSpPr txBox="1"/>
          <p:nvPr/>
        </p:nvSpPr>
        <p:spPr>
          <a:xfrm>
            <a:off x="7221209" y="1860139"/>
            <a:ext cx="4733166" cy="3714899"/>
          </a:xfrm>
          <a:prstGeom prst="rect">
            <a:avLst/>
          </a:prstGeom>
          <a:noFill/>
          <a:ln>
            <a:noFill/>
          </a:ln>
        </p:spPr>
        <p:txBody>
          <a:bodyPr lIns="91425" tIns="91425" rIns="91425" bIns="91425" anchor="t" anchorCtr="0">
            <a:noAutofit/>
          </a:bodyPr>
          <a:lstStyle/>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rPr>
              <a:t>Every action was translated into XML</a:t>
            </a:r>
          </a:p>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rPr>
              <a:t>All three views are wrapped in a "Layout"</a:t>
            </a:r>
          </a:p>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rPr>
              <a:t>All three views have listed properties (id, height, width, etc.)</a:t>
            </a:r>
          </a:p>
        </p:txBody>
      </p:sp>
      <p:cxnSp>
        <p:nvCxnSpPr>
          <p:cNvPr id="219" name="Shape 219"/>
          <p:cNvCxnSpPr/>
          <p:nvPr/>
        </p:nvCxnSpPr>
        <p:spPr>
          <a:xfrm rot="10800000">
            <a:off x="3819739" y="2333349"/>
            <a:ext cx="3462697" cy="650400"/>
          </a:xfrm>
          <a:prstGeom prst="straightConnector1">
            <a:avLst/>
          </a:prstGeom>
          <a:noFill/>
          <a:ln w="19050" cap="flat">
            <a:solidFill>
              <a:schemeClr val="dk2"/>
            </a:solidFill>
            <a:prstDash val="solid"/>
            <a:round/>
            <a:headEnd type="none" w="lg" len="lg"/>
            <a:tailEnd type="triangle" w="lg" len="lg"/>
          </a:ln>
        </p:spPr>
      </p:cxnSp>
      <p:cxnSp>
        <p:nvCxnSpPr>
          <p:cNvPr id="220" name="Shape 220"/>
          <p:cNvCxnSpPr/>
          <p:nvPr/>
        </p:nvCxnSpPr>
        <p:spPr>
          <a:xfrm rot="10800000">
            <a:off x="3878857" y="3229426"/>
            <a:ext cx="3513084" cy="1034399"/>
          </a:xfrm>
          <a:prstGeom prst="straightConnector1">
            <a:avLst/>
          </a:prstGeom>
          <a:noFill/>
          <a:ln w="19050" cap="flat">
            <a:solidFill>
              <a:schemeClr val="dk2"/>
            </a:solidFill>
            <a:prstDash val="solid"/>
            <a:round/>
            <a:headEnd type="none" w="lg" len="lg"/>
            <a:tailEnd type="triangle" w="lg" len="lg"/>
          </a:ln>
        </p:spPr>
      </p:cxnSp>
      <p:cxnSp>
        <p:nvCxnSpPr>
          <p:cNvPr id="221" name="Shape 221"/>
          <p:cNvCxnSpPr/>
          <p:nvPr/>
        </p:nvCxnSpPr>
        <p:spPr>
          <a:xfrm flipH="1">
            <a:off x="4133191" y="4274125"/>
            <a:ext cx="3258750" cy="3900"/>
          </a:xfrm>
          <a:prstGeom prst="straightConnector1">
            <a:avLst/>
          </a:prstGeom>
          <a:noFill/>
          <a:ln w="19050" cap="flat">
            <a:solidFill>
              <a:schemeClr val="dk2"/>
            </a:solidFill>
            <a:prstDash val="solid"/>
            <a:round/>
            <a:headEnd type="none" w="lg" len="lg"/>
            <a:tailEnd type="triangle" w="lg" len="lg"/>
          </a:ln>
        </p:spPr>
      </p:cxnSp>
      <p:cxnSp>
        <p:nvCxnSpPr>
          <p:cNvPr id="222" name="Shape 222"/>
          <p:cNvCxnSpPr/>
          <p:nvPr/>
        </p:nvCxnSpPr>
        <p:spPr>
          <a:xfrm flipH="1">
            <a:off x="4056278" y="4274126"/>
            <a:ext cx="3321933" cy="818399"/>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7525679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Give it a Run on a Device or in the Emulator</a:t>
            </a:r>
          </a:p>
        </p:txBody>
      </p:sp>
      <p:sp>
        <p:nvSpPr>
          <p:cNvPr id="228" name="Shape 228"/>
          <p:cNvSpPr/>
          <p:nvPr/>
        </p:nvSpPr>
        <p:spPr>
          <a:xfrm>
            <a:off x="6960034" y="3734401"/>
            <a:ext cx="704616" cy="348299"/>
          </a:xfrm>
          <a:prstGeom prst="rightArrow">
            <a:avLst>
              <a:gd name="adj1" fmla="val 50000"/>
              <a:gd name="adj2" fmla="val 50000"/>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29" name="Shape 229"/>
          <p:cNvPicPr preferRelativeResize="0"/>
          <p:nvPr/>
        </p:nvPicPr>
        <p:blipFill>
          <a:blip r:embed="rId3">
            <a:alphaModFix/>
          </a:blip>
          <a:stretch>
            <a:fillRect/>
          </a:stretch>
        </p:blipFill>
        <p:spPr>
          <a:xfrm>
            <a:off x="7750415" y="1765503"/>
            <a:ext cx="4116761" cy="4919474"/>
          </a:xfrm>
          <a:prstGeom prst="rect">
            <a:avLst/>
          </a:prstGeom>
          <a:noFill/>
          <a:ln>
            <a:noFill/>
          </a:ln>
        </p:spPr>
      </p:pic>
      <p:pic>
        <p:nvPicPr>
          <p:cNvPr id="230" name="Shape 230"/>
          <p:cNvPicPr preferRelativeResize="0"/>
          <p:nvPr/>
        </p:nvPicPr>
        <p:blipFill rotWithShape="1">
          <a:blip r:embed="rId4">
            <a:alphaModFix/>
          </a:blip>
          <a:srcRect l="18883"/>
          <a:stretch/>
        </p:blipFill>
        <p:spPr>
          <a:xfrm>
            <a:off x="248337" y="1774376"/>
            <a:ext cx="6625942" cy="4919475"/>
          </a:xfrm>
          <a:prstGeom prst="rect">
            <a:avLst/>
          </a:prstGeom>
          <a:noFill/>
          <a:ln>
            <a:noFill/>
          </a:ln>
        </p:spPr>
      </p:pic>
      <p:pic>
        <p:nvPicPr>
          <p:cNvPr id="231" name="Shape 231"/>
          <p:cNvPicPr preferRelativeResize="0"/>
          <p:nvPr/>
        </p:nvPicPr>
        <p:blipFill>
          <a:blip r:embed="rId5">
            <a:alphaModFix/>
          </a:blip>
          <a:stretch>
            <a:fillRect/>
          </a:stretch>
        </p:blipFill>
        <p:spPr>
          <a:xfrm>
            <a:off x="4270919" y="1644324"/>
            <a:ext cx="2603322" cy="3696600"/>
          </a:xfrm>
          <a:prstGeom prst="rect">
            <a:avLst/>
          </a:prstGeom>
          <a:noFill/>
          <a:ln>
            <a:noFill/>
          </a:ln>
        </p:spPr>
      </p:pic>
    </p:spTree>
    <p:extLst>
      <p:ext uri="{BB962C8B-B14F-4D97-AF65-F5344CB8AC3E}">
        <p14:creationId xmlns:p14="http://schemas.microsoft.com/office/powerpoint/2010/main" val="8386424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Code Basic Behavior</a:t>
            </a:r>
          </a:p>
        </p:txBody>
      </p:sp>
      <p:sp>
        <p:nvSpPr>
          <p:cNvPr id="237" name="Shape 237"/>
          <p:cNvSpPr txBox="1">
            <a:spLocks noGrp="1"/>
          </p:cNvSpPr>
          <p:nvPr>
            <p:ph type="body" idx="1"/>
          </p:nvPr>
        </p:nvSpPr>
        <p:spPr>
          <a:xfrm>
            <a:off x="609442" y="1740200"/>
            <a:ext cx="10812382" cy="545100"/>
          </a:xfrm>
          <a:prstGeom prst="rect">
            <a:avLst/>
          </a:prstGeom>
        </p:spPr>
        <p:txBody>
          <a:bodyPr lIns="91425" tIns="91425" rIns="91425" bIns="91425" anchor="ctr" anchorCtr="0">
            <a:noAutofit/>
          </a:bodyPr>
          <a:lstStyle/>
          <a:p>
            <a:pPr lvl="0" rtl="0">
              <a:lnSpc>
                <a:spcPct val="115000"/>
              </a:lnSpc>
              <a:spcBef>
                <a:spcPts val="0"/>
              </a:spcBef>
              <a:spcAft>
                <a:spcPts val="1000"/>
              </a:spcAft>
              <a:buNone/>
            </a:pPr>
            <a:r>
              <a:rPr lang="en" sz="3000"/>
              <a:t>Code in the Java source file for this activity.</a:t>
            </a:r>
          </a:p>
        </p:txBody>
      </p:sp>
      <p:pic>
        <p:nvPicPr>
          <p:cNvPr id="238" name="Shape 238"/>
          <p:cNvPicPr preferRelativeResize="0"/>
          <p:nvPr/>
        </p:nvPicPr>
        <p:blipFill>
          <a:blip r:embed="rId3">
            <a:alphaModFix/>
          </a:blip>
          <a:stretch>
            <a:fillRect/>
          </a:stretch>
        </p:blipFill>
        <p:spPr>
          <a:xfrm>
            <a:off x="321950" y="2221451"/>
            <a:ext cx="8659543" cy="3987475"/>
          </a:xfrm>
          <a:prstGeom prst="rect">
            <a:avLst/>
          </a:prstGeom>
          <a:noFill/>
          <a:ln>
            <a:noFill/>
          </a:ln>
        </p:spPr>
      </p:pic>
      <p:sp>
        <p:nvSpPr>
          <p:cNvPr id="239" name="Shape 239"/>
          <p:cNvSpPr txBox="1"/>
          <p:nvPr/>
        </p:nvSpPr>
        <p:spPr>
          <a:xfrm>
            <a:off x="7317017" y="2852114"/>
            <a:ext cx="4733166" cy="3714899"/>
          </a:xfrm>
          <a:prstGeom prst="rect">
            <a:avLst/>
          </a:prstGeom>
          <a:solidFill>
            <a:schemeClr val="lt2"/>
          </a:solidFill>
          <a:ln w="9525" cap="flat">
            <a:solidFill>
              <a:schemeClr val="dk2"/>
            </a:solidFill>
            <a:prstDash val="solid"/>
            <a:round/>
            <a:headEnd type="none" w="med" len="med"/>
            <a:tailEnd type="none" w="med" len="med"/>
          </a:ln>
        </p:spPr>
        <p:txBody>
          <a:bodyPr lIns="91425" tIns="91425" rIns="91425" bIns="91425" anchor="t" anchorCtr="0">
            <a:noAutofit/>
          </a:bodyPr>
          <a:lstStyle/>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latin typeface="Consolas"/>
                <a:ea typeface="Consolas"/>
                <a:cs typeface="Consolas"/>
                <a:sym typeface="Consolas"/>
              </a:rPr>
              <a:t>T</a:t>
            </a:r>
            <a:r>
              <a:rPr lang="en" sz="2400">
                <a:solidFill>
                  <a:schemeClr val="dk2"/>
                </a:solidFill>
              </a:rPr>
              <a:t>he XML layout for this activity is applied in </a:t>
            </a:r>
            <a:r>
              <a:rPr lang="en" sz="2400">
                <a:solidFill>
                  <a:schemeClr val="dk2"/>
                </a:solidFill>
                <a:latin typeface="Consolas"/>
                <a:ea typeface="Consolas"/>
                <a:cs typeface="Consolas"/>
                <a:sym typeface="Consolas"/>
              </a:rPr>
              <a:t>onCreate()</a:t>
            </a:r>
          </a:p>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rPr>
              <a:t>Every </a:t>
            </a:r>
            <a:r>
              <a:rPr lang="en" sz="2400">
                <a:solidFill>
                  <a:schemeClr val="dk2"/>
                </a:solidFill>
                <a:latin typeface="Consolas"/>
                <a:ea typeface="Consolas"/>
                <a:cs typeface="Consolas"/>
                <a:sym typeface="Consolas"/>
              </a:rPr>
              <a:t>Activity</a:t>
            </a:r>
            <a:r>
              <a:rPr lang="en" sz="2400">
                <a:solidFill>
                  <a:schemeClr val="dk2"/>
                </a:solidFill>
              </a:rPr>
              <a:t> extends from the same base class</a:t>
            </a:r>
          </a:p>
          <a:p>
            <a:pPr marL="457200" lvl="0" indent="-381000" rtl="0">
              <a:lnSpc>
                <a:spcPct val="115000"/>
              </a:lnSpc>
              <a:spcBef>
                <a:spcPts val="0"/>
              </a:spcBef>
              <a:spcAft>
                <a:spcPts val="1000"/>
              </a:spcAft>
              <a:buClr>
                <a:schemeClr val="dk2"/>
              </a:buClr>
              <a:buSzPct val="100000"/>
              <a:buFont typeface="Arial"/>
              <a:buChar char="●"/>
            </a:pPr>
            <a:r>
              <a:rPr lang="en" sz="2400">
                <a:solidFill>
                  <a:schemeClr val="dk2"/>
                </a:solidFill>
              </a:rPr>
              <a:t>This is where we add our application logic</a:t>
            </a:r>
          </a:p>
        </p:txBody>
      </p:sp>
      <p:cxnSp>
        <p:nvCxnSpPr>
          <p:cNvPr id="240" name="Shape 240"/>
          <p:cNvCxnSpPr/>
          <p:nvPr/>
        </p:nvCxnSpPr>
        <p:spPr>
          <a:xfrm flipH="1">
            <a:off x="5858508" y="3620501"/>
            <a:ext cx="1916699" cy="390299"/>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935915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Create List of Items and Display in ListView</a:t>
            </a:r>
          </a:p>
        </p:txBody>
      </p:sp>
      <p:grpSp>
        <p:nvGrpSpPr>
          <p:cNvPr id="246" name="Shape 246"/>
          <p:cNvGrpSpPr/>
          <p:nvPr/>
        </p:nvGrpSpPr>
        <p:grpSpPr>
          <a:xfrm>
            <a:off x="358407" y="1971900"/>
            <a:ext cx="6370739" cy="2914200"/>
            <a:chOff x="260000" y="2959075"/>
            <a:chExt cx="4779299" cy="2914200"/>
          </a:xfrm>
        </p:grpSpPr>
        <p:sp>
          <p:nvSpPr>
            <p:cNvPr id="247" name="Shape 247"/>
            <p:cNvSpPr/>
            <p:nvPr/>
          </p:nvSpPr>
          <p:spPr>
            <a:xfrm>
              <a:off x="260000" y="2959075"/>
              <a:ext cx="4779299" cy="29142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48" name="Shape 248"/>
            <p:cNvPicPr preferRelativeResize="0"/>
            <p:nvPr/>
          </p:nvPicPr>
          <p:blipFill>
            <a:blip r:embed="rId3">
              <a:alphaModFix/>
            </a:blip>
            <a:stretch>
              <a:fillRect/>
            </a:stretch>
          </p:blipFill>
          <p:spPr>
            <a:xfrm>
              <a:off x="260000" y="2959075"/>
              <a:ext cx="4779299" cy="2914200"/>
            </a:xfrm>
            <a:prstGeom prst="rect">
              <a:avLst/>
            </a:prstGeom>
            <a:noFill/>
            <a:ln>
              <a:noFill/>
            </a:ln>
          </p:spPr>
        </p:pic>
      </p:grpSp>
      <p:sp>
        <p:nvSpPr>
          <p:cNvPr id="249" name="Shape 249"/>
          <p:cNvSpPr txBox="1"/>
          <p:nvPr/>
        </p:nvSpPr>
        <p:spPr>
          <a:xfrm>
            <a:off x="6998744" y="2006689"/>
            <a:ext cx="4733166" cy="2844599"/>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an </a:t>
            </a:r>
            <a:r>
              <a:rPr lang="en" sz="1800">
                <a:solidFill>
                  <a:schemeClr val="dk2"/>
                </a:solidFill>
                <a:latin typeface="Consolas"/>
                <a:ea typeface="Consolas"/>
                <a:cs typeface="Consolas"/>
                <a:sym typeface="Consolas"/>
              </a:rPr>
              <a:t>ArrayList</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an </a:t>
            </a:r>
            <a:r>
              <a:rPr lang="en" sz="1800">
                <a:solidFill>
                  <a:schemeClr val="dk2"/>
                </a:solidFill>
                <a:latin typeface="Consolas"/>
                <a:ea typeface="Consolas"/>
                <a:cs typeface="Consolas"/>
                <a:sym typeface="Consolas"/>
              </a:rPr>
              <a:t>ArrayAdapter</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Get a handle to </a:t>
            </a:r>
            <a:r>
              <a:rPr lang="en" sz="1800">
                <a:solidFill>
                  <a:schemeClr val="dk2"/>
                </a:solidFill>
                <a:latin typeface="Consolas"/>
                <a:ea typeface="Consolas"/>
                <a:cs typeface="Consolas"/>
                <a:sym typeface="Consolas"/>
              </a:rPr>
              <a:t>ListView</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Attach adapter to </a:t>
            </a:r>
            <a:r>
              <a:rPr lang="en" sz="1800">
                <a:solidFill>
                  <a:schemeClr val="dk2"/>
                </a:solidFill>
                <a:latin typeface="Consolas"/>
                <a:ea typeface="Consolas"/>
                <a:cs typeface="Consolas"/>
                <a:sym typeface="Consolas"/>
              </a:rPr>
              <a:t>ListView</a:t>
            </a:r>
          </a:p>
          <a:p>
            <a:pPr lvl="0" rtl="0">
              <a:lnSpc>
                <a:spcPct val="115000"/>
              </a:lnSpc>
              <a:spcBef>
                <a:spcPts val="0"/>
              </a:spcBef>
              <a:spcAft>
                <a:spcPts val="1000"/>
              </a:spcAft>
              <a:buNone/>
            </a:pPr>
            <a:r>
              <a:rPr lang="en" sz="1800">
                <a:solidFill>
                  <a:schemeClr val="dk2"/>
                </a:solidFill>
              </a:rPr>
              <a:t>An </a:t>
            </a:r>
            <a:r>
              <a:rPr lang="en" sz="1800" b="1">
                <a:solidFill>
                  <a:schemeClr val="dk2"/>
                </a:solidFill>
              </a:rPr>
              <a:t>adapter</a:t>
            </a:r>
            <a:r>
              <a:rPr lang="en" sz="1800">
                <a:solidFill>
                  <a:schemeClr val="dk2"/>
                </a:solidFill>
              </a:rPr>
              <a:t> allows us to easily display the contents of an </a:t>
            </a:r>
            <a:r>
              <a:rPr lang="en" sz="1800">
                <a:solidFill>
                  <a:schemeClr val="dk2"/>
                </a:solidFill>
                <a:latin typeface="Consolas"/>
                <a:ea typeface="Consolas"/>
                <a:cs typeface="Consolas"/>
                <a:sym typeface="Consolas"/>
              </a:rPr>
              <a:t>ArrayList</a:t>
            </a:r>
            <a:r>
              <a:rPr lang="en" sz="1800">
                <a:solidFill>
                  <a:schemeClr val="dk2"/>
                </a:solidFill>
              </a:rPr>
              <a:t> within a </a:t>
            </a:r>
            <a:r>
              <a:rPr lang="en" sz="1800">
                <a:solidFill>
                  <a:schemeClr val="dk2"/>
                </a:solidFill>
                <a:latin typeface="Consolas"/>
                <a:ea typeface="Consolas"/>
                <a:cs typeface="Consolas"/>
                <a:sym typeface="Consolas"/>
              </a:rPr>
              <a:t>ListView</a:t>
            </a:r>
            <a:r>
              <a:rPr lang="en" sz="1800">
                <a:solidFill>
                  <a:schemeClr val="dk2"/>
                </a:solidFill>
              </a:rPr>
              <a:t>.</a:t>
            </a:r>
          </a:p>
        </p:txBody>
      </p:sp>
    </p:spTree>
    <p:extLst>
      <p:ext uri="{BB962C8B-B14F-4D97-AF65-F5344CB8AC3E}">
        <p14:creationId xmlns:p14="http://schemas.microsoft.com/office/powerpoint/2010/main" val="33471751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Give it a Run on a Device or in the Emulator</a:t>
            </a:r>
          </a:p>
        </p:txBody>
      </p:sp>
      <p:sp>
        <p:nvSpPr>
          <p:cNvPr id="255" name="Shape 255"/>
          <p:cNvSpPr/>
          <p:nvPr/>
        </p:nvSpPr>
        <p:spPr>
          <a:xfrm>
            <a:off x="5781653" y="3716677"/>
            <a:ext cx="1032530" cy="348299"/>
          </a:xfrm>
          <a:prstGeom prst="rightArrow">
            <a:avLst>
              <a:gd name="adj1" fmla="val 50000"/>
              <a:gd name="adj2" fmla="val 50000"/>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56" name="Shape 256"/>
          <p:cNvPicPr preferRelativeResize="0"/>
          <p:nvPr/>
        </p:nvPicPr>
        <p:blipFill>
          <a:blip r:embed="rId3">
            <a:alphaModFix/>
          </a:blip>
          <a:stretch>
            <a:fillRect/>
          </a:stretch>
        </p:blipFill>
        <p:spPr>
          <a:xfrm>
            <a:off x="355675" y="1800900"/>
            <a:ext cx="5283657" cy="4855600"/>
          </a:xfrm>
          <a:prstGeom prst="rect">
            <a:avLst/>
          </a:prstGeom>
          <a:noFill/>
          <a:ln>
            <a:noFill/>
          </a:ln>
        </p:spPr>
      </p:pic>
      <p:pic>
        <p:nvPicPr>
          <p:cNvPr id="257" name="Shape 257"/>
          <p:cNvPicPr preferRelativeResize="0"/>
          <p:nvPr/>
        </p:nvPicPr>
        <p:blipFill>
          <a:blip r:embed="rId4">
            <a:alphaModFix/>
          </a:blip>
          <a:stretch>
            <a:fillRect/>
          </a:stretch>
        </p:blipFill>
        <p:spPr>
          <a:xfrm>
            <a:off x="6956516" y="1800900"/>
            <a:ext cx="4398660" cy="4855600"/>
          </a:xfrm>
          <a:prstGeom prst="rect">
            <a:avLst/>
          </a:prstGeom>
          <a:noFill/>
          <a:ln>
            <a:noFill/>
          </a:ln>
        </p:spPr>
      </p:pic>
    </p:spTree>
    <p:extLst>
      <p:ext uri="{BB962C8B-B14F-4D97-AF65-F5344CB8AC3E}">
        <p14:creationId xmlns:p14="http://schemas.microsoft.com/office/powerpoint/2010/main" val="17685983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416592" y="4688238"/>
            <a:ext cx="7059361" cy="1495425"/>
          </a:xfrm>
          <a:prstGeom prst="rect">
            <a:avLst/>
          </a:prstGeom>
          <a:noFill/>
          <a:ln>
            <a:noFill/>
          </a:ln>
        </p:spPr>
      </p:pic>
      <p:pic>
        <p:nvPicPr>
          <p:cNvPr id="263" name="Shape 263"/>
          <p:cNvPicPr preferRelativeResize="0"/>
          <p:nvPr/>
        </p:nvPicPr>
        <p:blipFill>
          <a:blip r:embed="rId4">
            <a:alphaModFix/>
          </a:blip>
          <a:stretch>
            <a:fillRect/>
          </a:stretch>
        </p:blipFill>
        <p:spPr>
          <a:xfrm>
            <a:off x="416575" y="1734875"/>
            <a:ext cx="6234076" cy="2705100"/>
          </a:xfrm>
          <a:prstGeom prst="rect">
            <a:avLst/>
          </a:prstGeom>
          <a:noFill/>
          <a:ln>
            <a:noFill/>
          </a:ln>
        </p:spPr>
      </p:pic>
      <p:sp>
        <p:nvSpPr>
          <p:cNvPr id="264" name="Shape 264"/>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Add Items to the List</a:t>
            </a:r>
          </a:p>
        </p:txBody>
      </p:sp>
      <p:sp>
        <p:nvSpPr>
          <p:cNvPr id="265" name="Shape 265"/>
          <p:cNvSpPr txBox="1"/>
          <p:nvPr/>
        </p:nvSpPr>
        <p:spPr>
          <a:xfrm>
            <a:off x="6650668" y="1861801"/>
            <a:ext cx="5317414" cy="2844599"/>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Add "</a:t>
            </a:r>
            <a:r>
              <a:rPr lang="en" sz="1800">
                <a:solidFill>
                  <a:schemeClr val="dk2"/>
                </a:solidFill>
                <a:latin typeface="Consolas"/>
                <a:ea typeface="Consolas"/>
                <a:cs typeface="Consolas"/>
                <a:sym typeface="Consolas"/>
              </a:rPr>
              <a:t>onClick</a:t>
            </a:r>
            <a:r>
              <a:rPr lang="en" sz="1800">
                <a:solidFill>
                  <a:schemeClr val="dk2"/>
                </a:solidFill>
              </a:rPr>
              <a:t>" property to Button in XML</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a:t>
            </a:r>
            <a:r>
              <a:rPr lang="en" sz="1800">
                <a:solidFill>
                  <a:schemeClr val="dk2"/>
                </a:solidFill>
                <a:latin typeface="Consolas"/>
                <a:ea typeface="Consolas"/>
                <a:cs typeface="Consolas"/>
                <a:sym typeface="Consolas"/>
              </a:rPr>
              <a:t>onAddItem() </a:t>
            </a:r>
            <a:r>
              <a:rPr lang="en" sz="1800">
                <a:solidFill>
                  <a:schemeClr val="dk2"/>
                </a:solidFill>
              </a:rPr>
              <a:t>method to </a:t>
            </a:r>
            <a:r>
              <a:rPr lang="en" sz="1800">
                <a:solidFill>
                  <a:schemeClr val="dk2"/>
                </a:solidFill>
                <a:latin typeface="Consolas"/>
                <a:ea typeface="Consolas"/>
                <a:cs typeface="Consolas"/>
                <a:sym typeface="Consolas"/>
              </a:rPr>
              <a:t>MainActivity.java</a:t>
            </a:r>
            <a:r>
              <a:rPr lang="en" sz="1800">
                <a:solidFill>
                  <a:schemeClr val="dk2"/>
                </a:solidFill>
              </a:rPr>
              <a:t> which adds input item to the list</a:t>
            </a:r>
          </a:p>
        </p:txBody>
      </p:sp>
      <p:cxnSp>
        <p:nvCxnSpPr>
          <p:cNvPr id="266" name="Shape 266"/>
          <p:cNvCxnSpPr/>
          <p:nvPr/>
        </p:nvCxnSpPr>
        <p:spPr>
          <a:xfrm flipH="1">
            <a:off x="3997126" y="2141576"/>
            <a:ext cx="2806068" cy="954599"/>
          </a:xfrm>
          <a:prstGeom prst="straightConnector1">
            <a:avLst/>
          </a:prstGeom>
          <a:noFill/>
          <a:ln w="19050" cap="flat">
            <a:solidFill>
              <a:schemeClr val="dk2"/>
            </a:solidFill>
            <a:prstDash val="solid"/>
            <a:round/>
            <a:headEnd type="none" w="lg" len="lg"/>
            <a:tailEnd type="triangle" w="lg" len="lg"/>
          </a:ln>
        </p:spPr>
      </p:cxnSp>
      <p:cxnSp>
        <p:nvCxnSpPr>
          <p:cNvPr id="267" name="Shape 267"/>
          <p:cNvCxnSpPr/>
          <p:nvPr/>
        </p:nvCxnSpPr>
        <p:spPr>
          <a:xfrm flipH="1">
            <a:off x="3406111" y="2788626"/>
            <a:ext cx="3301140" cy="2179799"/>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4354474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Features# Plugins Support</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80" y="1219200"/>
            <a:ext cx="10235732" cy="5227961"/>
          </a:xfrm>
          <a:prstGeom prst="rect">
            <a:avLst/>
          </a:prstGeom>
        </p:spPr>
      </p:pic>
      <p:sp>
        <p:nvSpPr>
          <p:cNvPr id="3" name="Right Arrow 2"/>
          <p:cNvSpPr/>
          <p:nvPr/>
        </p:nvSpPr>
        <p:spPr>
          <a:xfrm>
            <a:off x="5103812" y="6019800"/>
            <a:ext cx="914400" cy="152400"/>
          </a:xfrm>
          <a:prstGeom prst="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6765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Remove Items from List</a:t>
            </a:r>
          </a:p>
        </p:txBody>
      </p:sp>
      <p:pic>
        <p:nvPicPr>
          <p:cNvPr id="273" name="Shape 273"/>
          <p:cNvPicPr preferRelativeResize="0"/>
          <p:nvPr/>
        </p:nvPicPr>
        <p:blipFill>
          <a:blip r:embed="rId3">
            <a:alphaModFix/>
          </a:blip>
          <a:stretch>
            <a:fillRect/>
          </a:stretch>
        </p:blipFill>
        <p:spPr>
          <a:xfrm>
            <a:off x="290125" y="1779050"/>
            <a:ext cx="6619741" cy="4067550"/>
          </a:xfrm>
          <a:prstGeom prst="rect">
            <a:avLst/>
          </a:prstGeom>
          <a:noFill/>
          <a:ln>
            <a:noFill/>
          </a:ln>
        </p:spPr>
      </p:pic>
      <p:sp>
        <p:nvSpPr>
          <p:cNvPr id="274" name="Shape 274"/>
          <p:cNvSpPr txBox="1"/>
          <p:nvPr/>
        </p:nvSpPr>
        <p:spPr>
          <a:xfrm>
            <a:off x="7003776" y="1779051"/>
            <a:ext cx="5185048" cy="4210499"/>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method for setting up the listener</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Invoke listener from </a:t>
            </a:r>
            <a:r>
              <a:rPr lang="en" sz="1800">
                <a:solidFill>
                  <a:schemeClr val="dk2"/>
                </a:solidFill>
                <a:latin typeface="Consolas"/>
                <a:ea typeface="Consolas"/>
                <a:cs typeface="Consolas"/>
                <a:sym typeface="Consolas"/>
              </a:rPr>
              <a:t>onCreate()</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Attach a </a:t>
            </a:r>
            <a:r>
              <a:rPr lang="en" sz="1800">
                <a:solidFill>
                  <a:schemeClr val="dk2"/>
                </a:solidFill>
                <a:latin typeface="Consolas"/>
                <a:ea typeface="Consolas"/>
                <a:cs typeface="Consolas"/>
                <a:sym typeface="Consolas"/>
              </a:rPr>
              <a:t>LongClickListener</a:t>
            </a:r>
            <a:r>
              <a:rPr lang="en" sz="1800">
                <a:solidFill>
                  <a:schemeClr val="dk2"/>
                </a:solidFill>
              </a:rPr>
              <a:t> to each Item for </a:t>
            </a:r>
            <a:r>
              <a:rPr lang="en" sz="1800">
                <a:solidFill>
                  <a:schemeClr val="dk2"/>
                </a:solidFill>
                <a:latin typeface="Consolas"/>
                <a:ea typeface="Consolas"/>
                <a:cs typeface="Consolas"/>
                <a:sym typeface="Consolas"/>
              </a:rPr>
              <a:t>ListView</a:t>
            </a:r>
            <a:r>
              <a:rPr lang="en" sz="1800">
                <a:solidFill>
                  <a:schemeClr val="dk2"/>
                </a:solidFill>
              </a:rPr>
              <a:t> that: </a:t>
            </a:r>
          </a:p>
          <a:p>
            <a:pPr marL="914400" lvl="1" indent="-342900" rtl="0">
              <a:lnSpc>
                <a:spcPct val="115000"/>
              </a:lnSpc>
              <a:spcBef>
                <a:spcPts val="0"/>
              </a:spcBef>
              <a:spcAft>
                <a:spcPts val="1000"/>
              </a:spcAft>
              <a:buClr>
                <a:schemeClr val="dk2"/>
              </a:buClr>
              <a:buSzPct val="100000"/>
              <a:buFont typeface="Arial"/>
              <a:buAutoNum type="alphaLcPeriod"/>
            </a:pPr>
            <a:r>
              <a:rPr lang="en" sz="1800">
                <a:solidFill>
                  <a:schemeClr val="dk2"/>
                </a:solidFill>
              </a:rPr>
              <a:t>Removes that item</a:t>
            </a:r>
          </a:p>
          <a:p>
            <a:pPr marL="914400" lvl="1" indent="-342900" rtl="0">
              <a:lnSpc>
                <a:spcPct val="115000"/>
              </a:lnSpc>
              <a:spcBef>
                <a:spcPts val="0"/>
              </a:spcBef>
              <a:spcAft>
                <a:spcPts val="1000"/>
              </a:spcAft>
              <a:buClr>
                <a:schemeClr val="dk2"/>
              </a:buClr>
              <a:buSzPct val="100000"/>
              <a:buFont typeface="Arial"/>
              <a:buAutoNum type="alphaLcPeriod"/>
            </a:pPr>
            <a:r>
              <a:rPr lang="en" sz="1800">
                <a:solidFill>
                  <a:schemeClr val="dk2"/>
                </a:solidFill>
              </a:rPr>
              <a:t>Refreshes the adapter</a:t>
            </a:r>
          </a:p>
        </p:txBody>
      </p:sp>
      <p:cxnSp>
        <p:nvCxnSpPr>
          <p:cNvPr id="275" name="Shape 275"/>
          <p:cNvCxnSpPr/>
          <p:nvPr/>
        </p:nvCxnSpPr>
        <p:spPr>
          <a:xfrm flipH="1">
            <a:off x="4078138" y="2093775"/>
            <a:ext cx="2958428" cy="1845000"/>
          </a:xfrm>
          <a:prstGeom prst="straightConnector1">
            <a:avLst/>
          </a:prstGeom>
          <a:noFill/>
          <a:ln w="19050" cap="flat">
            <a:solidFill>
              <a:schemeClr val="dk2"/>
            </a:solidFill>
            <a:prstDash val="solid"/>
            <a:round/>
            <a:headEnd type="none" w="lg" len="lg"/>
            <a:tailEnd type="triangle" w="lg" len="lg"/>
          </a:ln>
        </p:spPr>
      </p:cxnSp>
      <p:cxnSp>
        <p:nvCxnSpPr>
          <p:cNvPr id="276" name="Shape 276"/>
          <p:cNvCxnSpPr/>
          <p:nvPr/>
        </p:nvCxnSpPr>
        <p:spPr>
          <a:xfrm flipH="1">
            <a:off x="3110255" y="2688200"/>
            <a:ext cx="3878990" cy="842700"/>
          </a:xfrm>
          <a:prstGeom prst="straightConnector1">
            <a:avLst/>
          </a:prstGeom>
          <a:noFill/>
          <a:ln w="19050" cap="flat">
            <a:solidFill>
              <a:schemeClr val="dk2"/>
            </a:solidFill>
            <a:prstDash val="solid"/>
            <a:round/>
            <a:headEnd type="none" w="lg" len="lg"/>
            <a:tailEnd type="triangle" w="lg" len="lg"/>
          </a:ln>
        </p:spPr>
      </p:cxnSp>
      <p:cxnSp>
        <p:nvCxnSpPr>
          <p:cNvPr id="277" name="Shape 277"/>
          <p:cNvCxnSpPr/>
          <p:nvPr/>
        </p:nvCxnSpPr>
        <p:spPr>
          <a:xfrm flipH="1">
            <a:off x="5558184" y="3344726"/>
            <a:ext cx="1419230" cy="851699"/>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29549422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264299" y="1846725"/>
            <a:ext cx="6827820" cy="29442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83" name="Shape 283"/>
          <p:cNvPicPr preferRelativeResize="0"/>
          <p:nvPr/>
        </p:nvPicPr>
        <p:blipFill>
          <a:blip r:embed="rId3">
            <a:alphaModFix/>
          </a:blip>
          <a:stretch>
            <a:fillRect/>
          </a:stretch>
        </p:blipFill>
        <p:spPr>
          <a:xfrm>
            <a:off x="314494" y="1878901"/>
            <a:ext cx="6716550" cy="2867025"/>
          </a:xfrm>
          <a:prstGeom prst="rect">
            <a:avLst/>
          </a:prstGeom>
          <a:noFill/>
          <a:ln>
            <a:noFill/>
          </a:ln>
        </p:spPr>
      </p:pic>
      <p:sp>
        <p:nvSpPr>
          <p:cNvPr id="284" name="Shape 284"/>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Methods for Loading and Saving Items from a File</a:t>
            </a:r>
          </a:p>
        </p:txBody>
      </p:sp>
      <p:sp>
        <p:nvSpPr>
          <p:cNvPr id="285" name="Shape 285"/>
          <p:cNvSpPr txBox="1"/>
          <p:nvPr/>
        </p:nvSpPr>
        <p:spPr>
          <a:xfrm>
            <a:off x="369438" y="5371400"/>
            <a:ext cx="11607775" cy="968400"/>
          </a:xfrm>
          <a:prstGeom prst="rect">
            <a:avLst/>
          </a:prstGeom>
          <a:solidFill>
            <a:srgbClr val="B7CCE4">
              <a:alpha val="53730"/>
            </a:srgbClr>
          </a:solidFill>
          <a:ln w="9525" cap="flat">
            <a:solidFill>
              <a:srgbClr val="4A86E8"/>
            </a:solidFill>
            <a:prstDash val="solid"/>
            <a:round/>
            <a:headEnd type="none" w="med" len="med"/>
            <a:tailEnd type="none" w="med" len="med"/>
          </a:ln>
        </p:spPr>
        <p:txBody>
          <a:bodyPr lIns="91425" tIns="91425" rIns="91425" bIns="91425" anchor="t" anchorCtr="0">
            <a:noAutofit/>
          </a:bodyPr>
          <a:lstStyle/>
          <a:p>
            <a:pPr lvl="0" rtl="0">
              <a:spcBef>
                <a:spcPts val="0"/>
              </a:spcBef>
              <a:buClr>
                <a:srgbClr val="000000"/>
              </a:buClr>
              <a:buSzPct val="61111"/>
              <a:buFont typeface="Arial"/>
              <a:buNone/>
            </a:pPr>
            <a:r>
              <a:rPr lang="en" sz="1800" b="1">
                <a:solidFill>
                  <a:schemeClr val="dk2"/>
                </a:solidFill>
              </a:rPr>
              <a:t>Important! </a:t>
            </a:r>
            <a:r>
              <a:rPr lang="en" sz="1800">
                <a:solidFill>
                  <a:schemeClr val="dk2"/>
                </a:solidFill>
              </a:rPr>
              <a:t>FileUtils is in a library called </a:t>
            </a:r>
            <a:r>
              <a:rPr lang="en" sz="1800" b="1">
                <a:solidFill>
                  <a:schemeClr val="dk2"/>
                </a:solidFill>
              </a:rPr>
              <a:t>Apache Commons IO </a:t>
            </a:r>
            <a:r>
              <a:rPr lang="en" sz="1800">
                <a:solidFill>
                  <a:schemeClr val="dk2"/>
                </a:solidFill>
              </a:rPr>
              <a:t>which we need to </a:t>
            </a:r>
            <a:r>
              <a:rPr lang="en" sz="1800" u="sng">
                <a:solidFill>
                  <a:schemeClr val="hlink"/>
                </a:solidFill>
                <a:hlinkClick r:id="rId4"/>
              </a:rPr>
              <a:t>download</a:t>
            </a:r>
            <a:r>
              <a:rPr lang="en" sz="1800">
                <a:solidFill>
                  <a:schemeClr val="dk2"/>
                </a:solidFill>
              </a:rPr>
              <a:t> and import by dragging the jar into the “libs” folder of our app directory.  Next, right-click to “</a:t>
            </a:r>
            <a:r>
              <a:rPr lang="en" sz="1800" b="1">
                <a:solidFill>
                  <a:schemeClr val="dk2"/>
                </a:solidFill>
              </a:rPr>
              <a:t>As as Library…” </a:t>
            </a:r>
            <a:r>
              <a:rPr lang="en" sz="1800">
                <a:solidFill>
                  <a:schemeClr val="dk2"/>
                </a:solidFill>
              </a:rPr>
              <a:t>and do a </a:t>
            </a:r>
            <a:r>
              <a:rPr lang="en" sz="1800" b="1">
                <a:solidFill>
                  <a:schemeClr val="dk2"/>
                </a:solidFill>
              </a:rPr>
              <a:t>Gradle Sync</a:t>
            </a:r>
            <a:r>
              <a:rPr lang="en" sz="1800">
                <a:solidFill>
                  <a:schemeClr val="dk2"/>
                </a:solidFill>
              </a:rPr>
              <a:t>.</a:t>
            </a:r>
          </a:p>
        </p:txBody>
      </p:sp>
      <p:cxnSp>
        <p:nvCxnSpPr>
          <p:cNvPr id="286" name="Shape 286"/>
          <p:cNvCxnSpPr/>
          <p:nvPr/>
        </p:nvCxnSpPr>
        <p:spPr>
          <a:xfrm rot="10800000">
            <a:off x="3039274" y="1996199"/>
            <a:ext cx="4160916" cy="124800"/>
          </a:xfrm>
          <a:prstGeom prst="straightConnector1">
            <a:avLst/>
          </a:prstGeom>
          <a:noFill/>
          <a:ln w="19050" cap="flat">
            <a:solidFill>
              <a:schemeClr val="dk2"/>
            </a:solidFill>
            <a:prstDash val="solid"/>
            <a:round/>
            <a:headEnd type="none" w="lg" len="lg"/>
            <a:tailEnd type="triangle" w="lg" len="lg"/>
          </a:ln>
        </p:spPr>
      </p:cxnSp>
      <p:cxnSp>
        <p:nvCxnSpPr>
          <p:cNvPr id="287" name="Shape 287"/>
          <p:cNvCxnSpPr/>
          <p:nvPr/>
        </p:nvCxnSpPr>
        <p:spPr>
          <a:xfrm flipH="1">
            <a:off x="3157610" y="3045425"/>
            <a:ext cx="3987761" cy="370200"/>
          </a:xfrm>
          <a:prstGeom prst="straightConnector1">
            <a:avLst/>
          </a:prstGeom>
          <a:noFill/>
          <a:ln w="19050" cap="flat">
            <a:solidFill>
              <a:schemeClr val="dk2"/>
            </a:solidFill>
            <a:prstDash val="solid"/>
            <a:round/>
            <a:headEnd type="none" w="lg" len="lg"/>
            <a:tailEnd type="triangle" w="lg" len="lg"/>
          </a:ln>
        </p:spPr>
      </p:cxnSp>
      <p:sp>
        <p:nvSpPr>
          <p:cNvPr id="288" name="Shape 288"/>
          <p:cNvSpPr txBox="1"/>
          <p:nvPr/>
        </p:nvSpPr>
        <p:spPr>
          <a:xfrm>
            <a:off x="7092186" y="1865937"/>
            <a:ext cx="5028290" cy="33258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method to open a file and read a newline-delimited list of items</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Create method to save a file and write a newline-delimited list of items</a:t>
            </a:r>
          </a:p>
        </p:txBody>
      </p:sp>
    </p:spTree>
    <p:extLst>
      <p:ext uri="{BB962C8B-B14F-4D97-AF65-F5344CB8AC3E}">
        <p14:creationId xmlns:p14="http://schemas.microsoft.com/office/powerpoint/2010/main" val="179799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p:nvPr/>
        </p:nvSpPr>
        <p:spPr>
          <a:xfrm>
            <a:off x="264298" y="4444450"/>
            <a:ext cx="6682659" cy="1783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94" name="Shape 294"/>
          <p:cNvPicPr preferRelativeResize="0"/>
          <p:nvPr/>
        </p:nvPicPr>
        <p:blipFill>
          <a:blip r:embed="rId3">
            <a:alphaModFix/>
          </a:blip>
          <a:stretch>
            <a:fillRect/>
          </a:stretch>
        </p:blipFill>
        <p:spPr>
          <a:xfrm>
            <a:off x="316176" y="4490324"/>
            <a:ext cx="5929355" cy="1695450"/>
          </a:xfrm>
          <a:prstGeom prst="rect">
            <a:avLst/>
          </a:prstGeom>
          <a:noFill/>
          <a:ln>
            <a:noFill/>
          </a:ln>
        </p:spPr>
      </p:pic>
      <p:sp>
        <p:nvSpPr>
          <p:cNvPr id="295" name="Shape 295"/>
          <p:cNvSpPr/>
          <p:nvPr/>
        </p:nvSpPr>
        <p:spPr>
          <a:xfrm>
            <a:off x="264298" y="3263175"/>
            <a:ext cx="6682659" cy="11166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296" name="Shape 296"/>
          <p:cNvPicPr preferRelativeResize="0"/>
          <p:nvPr/>
        </p:nvPicPr>
        <p:blipFill>
          <a:blip r:embed="rId4">
            <a:alphaModFix/>
          </a:blip>
          <a:stretch>
            <a:fillRect/>
          </a:stretch>
        </p:blipFill>
        <p:spPr>
          <a:xfrm>
            <a:off x="301746" y="3273785"/>
            <a:ext cx="6005536" cy="1095375"/>
          </a:xfrm>
          <a:prstGeom prst="rect">
            <a:avLst/>
          </a:prstGeom>
          <a:noFill/>
          <a:ln>
            <a:noFill/>
          </a:ln>
        </p:spPr>
      </p:pic>
      <p:sp>
        <p:nvSpPr>
          <p:cNvPr id="297" name="Shape 297"/>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Invoking Methods to Load and Save Files</a:t>
            </a:r>
          </a:p>
        </p:txBody>
      </p:sp>
      <p:sp>
        <p:nvSpPr>
          <p:cNvPr id="298" name="Shape 298"/>
          <p:cNvSpPr txBox="1"/>
          <p:nvPr/>
        </p:nvSpPr>
        <p:spPr>
          <a:xfrm>
            <a:off x="7160568" y="1846699"/>
            <a:ext cx="5028290" cy="48864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Load items during </a:t>
            </a:r>
            <a:r>
              <a:rPr lang="en" sz="1800">
                <a:solidFill>
                  <a:schemeClr val="dk2"/>
                </a:solidFill>
                <a:latin typeface="Consolas"/>
                <a:ea typeface="Consolas"/>
                <a:cs typeface="Consolas"/>
                <a:sym typeface="Consolas"/>
              </a:rPr>
              <a:t>onCreate()</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Save items when a new list item is added</a:t>
            </a:r>
          </a:p>
          <a:p>
            <a:pPr marL="457200" lvl="0" indent="-342900" rtl="0">
              <a:lnSpc>
                <a:spcPct val="115000"/>
              </a:lnSpc>
              <a:spcBef>
                <a:spcPts val="0"/>
              </a:spcBef>
              <a:spcAft>
                <a:spcPts val="1000"/>
              </a:spcAft>
              <a:buClr>
                <a:schemeClr val="dk2"/>
              </a:buClr>
              <a:buSzPct val="100000"/>
              <a:buFont typeface="Arial"/>
              <a:buAutoNum type="arabicPeriod"/>
            </a:pPr>
            <a:r>
              <a:rPr lang="en" sz="1800">
                <a:solidFill>
                  <a:schemeClr val="dk2"/>
                </a:solidFill>
              </a:rPr>
              <a:t>Save items when a list item is removed</a:t>
            </a:r>
          </a:p>
          <a:p>
            <a:pPr lvl="0" rtl="0">
              <a:lnSpc>
                <a:spcPct val="115000"/>
              </a:lnSpc>
              <a:spcBef>
                <a:spcPts val="0"/>
              </a:spcBef>
              <a:spcAft>
                <a:spcPts val="1000"/>
              </a:spcAft>
              <a:buClr>
                <a:schemeClr val="dk1"/>
              </a:buClr>
              <a:buSzPct val="61111"/>
              <a:buFont typeface="Arial"/>
              <a:buNone/>
            </a:pPr>
            <a:r>
              <a:rPr lang="en" sz="1800" b="1">
                <a:solidFill>
                  <a:schemeClr val="dk2"/>
                </a:solidFill>
              </a:rPr>
              <a:t>Note: </a:t>
            </a:r>
            <a:r>
              <a:rPr lang="en" sz="1800">
                <a:solidFill>
                  <a:schemeClr val="dk2"/>
                </a:solidFill>
              </a:rPr>
              <a:t>Be sure to remove </a:t>
            </a:r>
            <a:r>
              <a:rPr lang="en" sz="1800">
                <a:solidFill>
                  <a:schemeClr val="dk2"/>
                </a:solidFill>
                <a:latin typeface="Consolas"/>
                <a:ea typeface="Consolas"/>
                <a:cs typeface="Consolas"/>
                <a:sym typeface="Consolas"/>
              </a:rPr>
              <a:t>items = new ArrayList&lt;String&gt;(); </a:t>
            </a:r>
            <a:r>
              <a:rPr lang="en" sz="1800">
                <a:solidFill>
                  <a:schemeClr val="dk2"/>
                </a:solidFill>
              </a:rPr>
              <a:t>from </a:t>
            </a:r>
            <a:r>
              <a:rPr lang="en" sz="1800">
                <a:solidFill>
                  <a:schemeClr val="dk2"/>
                </a:solidFill>
                <a:latin typeface="Consolas"/>
                <a:ea typeface="Consolas"/>
                <a:cs typeface="Consolas"/>
                <a:sym typeface="Consolas"/>
              </a:rPr>
              <a:t>onCreate</a:t>
            </a:r>
            <a:r>
              <a:rPr lang="en" sz="1800">
                <a:solidFill>
                  <a:schemeClr val="dk2"/>
                </a:solidFill>
              </a:rPr>
              <a:t> when adding the call to </a:t>
            </a:r>
            <a:r>
              <a:rPr lang="en" sz="1800">
                <a:solidFill>
                  <a:schemeClr val="dk2"/>
                </a:solidFill>
                <a:latin typeface="Consolas"/>
                <a:ea typeface="Consolas"/>
                <a:cs typeface="Consolas"/>
                <a:sym typeface="Consolas"/>
              </a:rPr>
              <a:t>readItems(); </a:t>
            </a:r>
            <a:r>
              <a:rPr lang="en" sz="1800">
                <a:solidFill>
                  <a:schemeClr val="dk2"/>
                </a:solidFill>
              </a:rPr>
              <a:t>and also be sure to remove the “test items” being added every time.</a:t>
            </a:r>
          </a:p>
          <a:p>
            <a:pPr lvl="0" rtl="0">
              <a:lnSpc>
                <a:spcPct val="115000"/>
              </a:lnSpc>
              <a:spcBef>
                <a:spcPts val="0"/>
              </a:spcBef>
              <a:spcAft>
                <a:spcPts val="1000"/>
              </a:spcAft>
              <a:buNone/>
            </a:pPr>
            <a:endParaRPr sz="1800">
              <a:solidFill>
                <a:schemeClr val="dk2"/>
              </a:solidFill>
            </a:endParaRPr>
          </a:p>
        </p:txBody>
      </p:sp>
      <p:sp>
        <p:nvSpPr>
          <p:cNvPr id="299" name="Shape 299"/>
          <p:cNvSpPr/>
          <p:nvPr/>
        </p:nvSpPr>
        <p:spPr>
          <a:xfrm>
            <a:off x="264298" y="1846688"/>
            <a:ext cx="6682659" cy="13517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00" name="Shape 300"/>
          <p:cNvPicPr preferRelativeResize="0"/>
          <p:nvPr/>
        </p:nvPicPr>
        <p:blipFill>
          <a:blip r:embed="rId5">
            <a:alphaModFix/>
          </a:blip>
          <a:stretch>
            <a:fillRect/>
          </a:stretch>
        </p:blipFill>
        <p:spPr>
          <a:xfrm>
            <a:off x="311586" y="1885365"/>
            <a:ext cx="5650028" cy="1295400"/>
          </a:xfrm>
          <a:prstGeom prst="rect">
            <a:avLst/>
          </a:prstGeom>
          <a:noFill/>
          <a:ln>
            <a:noFill/>
          </a:ln>
        </p:spPr>
      </p:pic>
      <p:cxnSp>
        <p:nvCxnSpPr>
          <p:cNvPr id="301" name="Shape 301"/>
          <p:cNvCxnSpPr/>
          <p:nvPr/>
        </p:nvCxnSpPr>
        <p:spPr>
          <a:xfrm flipH="1">
            <a:off x="2294367" y="2090176"/>
            <a:ext cx="4919519" cy="349499"/>
          </a:xfrm>
          <a:prstGeom prst="straightConnector1">
            <a:avLst/>
          </a:prstGeom>
          <a:noFill/>
          <a:ln w="19050" cap="flat">
            <a:solidFill>
              <a:schemeClr val="dk2"/>
            </a:solidFill>
            <a:prstDash val="solid"/>
            <a:round/>
            <a:headEnd type="none" w="lg" len="lg"/>
            <a:tailEnd type="triangle" w="lg" len="lg"/>
          </a:ln>
        </p:spPr>
      </p:cxnSp>
      <p:cxnSp>
        <p:nvCxnSpPr>
          <p:cNvPr id="302" name="Shape 302"/>
          <p:cNvCxnSpPr/>
          <p:nvPr/>
        </p:nvCxnSpPr>
        <p:spPr>
          <a:xfrm flipH="1">
            <a:off x="2140417" y="2428985"/>
            <a:ext cx="5114668" cy="1607699"/>
          </a:xfrm>
          <a:prstGeom prst="straightConnector1">
            <a:avLst/>
          </a:prstGeom>
          <a:noFill/>
          <a:ln w="19050" cap="flat">
            <a:solidFill>
              <a:schemeClr val="dk2"/>
            </a:solidFill>
            <a:prstDash val="solid"/>
            <a:round/>
            <a:headEnd type="none" w="lg" len="lg"/>
            <a:tailEnd type="triangle" w="lg" len="lg"/>
          </a:ln>
        </p:spPr>
      </p:cxnSp>
      <p:cxnSp>
        <p:nvCxnSpPr>
          <p:cNvPr id="303" name="Shape 303"/>
          <p:cNvCxnSpPr/>
          <p:nvPr/>
        </p:nvCxnSpPr>
        <p:spPr>
          <a:xfrm flipH="1">
            <a:off x="2495482" y="3024876"/>
            <a:ext cx="4663585" cy="2555699"/>
          </a:xfrm>
          <a:prstGeom prst="straightConnector1">
            <a:avLst/>
          </a:prstGeom>
          <a:noFill/>
          <a:ln w="19050" cap="flat">
            <a:solidFill>
              <a:schemeClr val="dk2"/>
            </a:solidFill>
            <a:prstDash val="solid"/>
            <a:round/>
            <a:headEnd type="none" w="lg" len="lg"/>
            <a:tailEnd type="triangle" w="lg" len="lg"/>
          </a:ln>
        </p:spPr>
      </p:cxnSp>
    </p:spTree>
    <p:extLst>
      <p:ext uri="{BB962C8B-B14F-4D97-AF65-F5344CB8AC3E}">
        <p14:creationId xmlns:p14="http://schemas.microsoft.com/office/powerpoint/2010/main" val="29980476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Run the Final Todo App</a:t>
            </a:r>
          </a:p>
        </p:txBody>
      </p:sp>
      <p:sp>
        <p:nvSpPr>
          <p:cNvPr id="309" name="Shape 309"/>
          <p:cNvSpPr/>
          <p:nvPr/>
        </p:nvSpPr>
        <p:spPr>
          <a:xfrm>
            <a:off x="5939279" y="3890578"/>
            <a:ext cx="1032530" cy="348299"/>
          </a:xfrm>
          <a:prstGeom prst="rightArrow">
            <a:avLst>
              <a:gd name="adj1" fmla="val 50000"/>
              <a:gd name="adj2" fmla="val 50000"/>
            </a:avLst>
          </a:prstGeom>
          <a:solidFill>
            <a:srgbClr val="C9DAF8"/>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310" name="Shape 310"/>
          <p:cNvPicPr preferRelativeResize="0"/>
          <p:nvPr/>
        </p:nvPicPr>
        <p:blipFill>
          <a:blip r:embed="rId3">
            <a:alphaModFix/>
          </a:blip>
          <a:stretch>
            <a:fillRect/>
          </a:stretch>
        </p:blipFill>
        <p:spPr>
          <a:xfrm>
            <a:off x="266931" y="1820800"/>
            <a:ext cx="5304018" cy="4874324"/>
          </a:xfrm>
          <a:prstGeom prst="rect">
            <a:avLst/>
          </a:prstGeom>
          <a:noFill/>
          <a:ln>
            <a:noFill/>
          </a:ln>
        </p:spPr>
      </p:pic>
      <p:pic>
        <p:nvPicPr>
          <p:cNvPr id="311" name="Shape 311"/>
          <p:cNvPicPr preferRelativeResize="0"/>
          <p:nvPr/>
        </p:nvPicPr>
        <p:blipFill>
          <a:blip r:embed="rId4">
            <a:alphaModFix/>
          </a:blip>
          <a:stretch>
            <a:fillRect/>
          </a:stretch>
        </p:blipFill>
        <p:spPr>
          <a:xfrm>
            <a:off x="7287236" y="1820812"/>
            <a:ext cx="4304144" cy="4766924"/>
          </a:xfrm>
          <a:prstGeom prst="rect">
            <a:avLst/>
          </a:prstGeom>
          <a:noFill/>
          <a:ln>
            <a:noFill/>
          </a:ln>
        </p:spPr>
      </p:pic>
    </p:spTree>
    <p:extLst>
      <p:ext uri="{BB962C8B-B14F-4D97-AF65-F5344CB8AC3E}">
        <p14:creationId xmlns:p14="http://schemas.microsoft.com/office/powerpoint/2010/main" val="29514512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ToDo App Summary</a:t>
            </a:r>
          </a:p>
        </p:txBody>
      </p:sp>
      <p:sp>
        <p:nvSpPr>
          <p:cNvPr id="317" name="Shape 317"/>
          <p:cNvSpPr txBox="1">
            <a:spLocks noGrp="1"/>
          </p:cNvSpPr>
          <p:nvPr>
            <p:ph type="body" idx="1"/>
          </p:nvPr>
        </p:nvSpPr>
        <p:spPr>
          <a:xfrm>
            <a:off x="609441" y="1704689"/>
            <a:ext cx="10969943" cy="4843799"/>
          </a:xfrm>
          <a:prstGeom prst="rect">
            <a:avLst/>
          </a:prstGeom>
        </p:spPr>
        <p:txBody>
          <a:bodyPr lIns="91425" tIns="91425" rIns="91425" bIns="91425" anchor="t" anchorCtr="0">
            <a:noAutofit/>
          </a:bodyPr>
          <a:lstStyle/>
          <a:p>
            <a:pPr lvl="0" rtl="0">
              <a:lnSpc>
                <a:spcPct val="115000"/>
              </a:lnSpc>
              <a:spcBef>
                <a:spcPts val="0"/>
              </a:spcBef>
              <a:spcAft>
                <a:spcPts val="1000"/>
              </a:spcAft>
              <a:buNone/>
            </a:pPr>
            <a:r>
              <a:rPr lang="en" sz="2400" dirty="0"/>
              <a:t>Congratulations! You have built your very first functioning application using many essential concepts:</a:t>
            </a:r>
          </a:p>
          <a:p>
            <a:pPr marL="457200" lvl="0" indent="-342900" rtl="0">
              <a:lnSpc>
                <a:spcPct val="115000"/>
              </a:lnSpc>
              <a:spcBef>
                <a:spcPts val="0"/>
              </a:spcBef>
              <a:spcAft>
                <a:spcPts val="1000"/>
              </a:spcAft>
              <a:buClr>
                <a:schemeClr val="dk2"/>
              </a:buClr>
              <a:buSzPct val="75000"/>
              <a:buFont typeface="Arial"/>
              <a:buChar char="●"/>
            </a:pPr>
            <a:r>
              <a:rPr lang="en" sz="2400" dirty="0"/>
              <a:t>Activity XML (Layouts and Views)</a:t>
            </a:r>
          </a:p>
          <a:p>
            <a:pPr marL="457200" lvl="0" indent="-342900" rtl="0">
              <a:lnSpc>
                <a:spcPct val="115000"/>
              </a:lnSpc>
              <a:spcBef>
                <a:spcPts val="0"/>
              </a:spcBef>
              <a:spcAft>
                <a:spcPts val="1000"/>
              </a:spcAft>
              <a:buClr>
                <a:schemeClr val="dk2"/>
              </a:buClr>
              <a:buSzPct val="75000"/>
              <a:buFont typeface="Arial"/>
              <a:buChar char="●"/>
            </a:pPr>
            <a:r>
              <a:rPr lang="en" sz="2400" dirty="0"/>
              <a:t>Activity Source (Java Code for App Logic)</a:t>
            </a:r>
          </a:p>
          <a:p>
            <a:pPr marL="457200" lvl="0" indent="-342900" rtl="0">
              <a:lnSpc>
                <a:spcPct val="115000"/>
              </a:lnSpc>
              <a:spcBef>
                <a:spcPts val="0"/>
              </a:spcBef>
              <a:spcAft>
                <a:spcPts val="1000"/>
              </a:spcAft>
              <a:buClr>
                <a:schemeClr val="dk2"/>
              </a:buClr>
              <a:buSzPct val="75000"/>
              <a:buFont typeface="Arial"/>
              <a:buChar char="●"/>
            </a:pPr>
            <a:r>
              <a:rPr lang="en" sz="2400" dirty="0"/>
              <a:t>View IDs and Properties</a:t>
            </a:r>
          </a:p>
          <a:p>
            <a:pPr marL="457200" lvl="0" indent="-342900" rtl="0">
              <a:lnSpc>
                <a:spcPct val="115000"/>
              </a:lnSpc>
              <a:spcBef>
                <a:spcPts val="0"/>
              </a:spcBef>
              <a:spcAft>
                <a:spcPts val="1000"/>
              </a:spcAft>
              <a:buClr>
                <a:schemeClr val="dk2"/>
              </a:buClr>
              <a:buSzPct val="75000"/>
              <a:buFont typeface="Arial"/>
              <a:buChar char="●"/>
            </a:pPr>
            <a:r>
              <a:rPr lang="en" sz="2400" dirty="0"/>
              <a:t>ListViews, EditText and Button View Types</a:t>
            </a:r>
          </a:p>
          <a:p>
            <a:pPr marL="457200" lvl="0" indent="-342900" rtl="0">
              <a:lnSpc>
                <a:spcPct val="115000"/>
              </a:lnSpc>
              <a:spcBef>
                <a:spcPts val="0"/>
              </a:spcBef>
              <a:spcAft>
                <a:spcPts val="1000"/>
              </a:spcAft>
              <a:buClr>
                <a:schemeClr val="dk2"/>
              </a:buClr>
              <a:buSzPct val="75000"/>
              <a:buFont typeface="Arial"/>
              <a:buChar char="●"/>
            </a:pPr>
            <a:r>
              <a:rPr lang="en" sz="2400" dirty="0"/>
              <a:t>List Adapters for Displaying List Items</a:t>
            </a:r>
          </a:p>
          <a:p>
            <a:pPr marL="457200" lvl="0" indent="-342900" rtl="0">
              <a:lnSpc>
                <a:spcPct val="115000"/>
              </a:lnSpc>
              <a:spcBef>
                <a:spcPts val="0"/>
              </a:spcBef>
              <a:spcAft>
                <a:spcPts val="1000"/>
              </a:spcAft>
              <a:buClr>
                <a:schemeClr val="dk2"/>
              </a:buClr>
              <a:buSzPct val="75000"/>
              <a:buFont typeface="Arial"/>
              <a:buChar char="●"/>
            </a:pPr>
            <a:r>
              <a:rPr lang="en" sz="2400" dirty="0"/>
              <a:t>Click Handling for Buttons and List Items</a:t>
            </a:r>
          </a:p>
          <a:p>
            <a:pPr marL="457200" lvl="0" indent="-342900" rtl="0">
              <a:lnSpc>
                <a:spcPct val="115000"/>
              </a:lnSpc>
              <a:spcBef>
                <a:spcPts val="0"/>
              </a:spcBef>
              <a:spcAft>
                <a:spcPts val="1000"/>
              </a:spcAft>
              <a:buClr>
                <a:schemeClr val="dk2"/>
              </a:buClr>
              <a:buSzPct val="75000"/>
              <a:buFont typeface="Arial"/>
              <a:buChar char="●"/>
            </a:pPr>
            <a:r>
              <a:rPr lang="en" sz="2400" dirty="0"/>
              <a:t>Testing Applications with the </a:t>
            </a:r>
            <a:r>
              <a:rPr lang="en" sz="2400" dirty="0" smtClean="0"/>
              <a:t>Emulator</a:t>
            </a:r>
            <a:endParaRPr lang="en-US" sz="2400" dirty="0" smtClean="0"/>
          </a:p>
          <a:p>
            <a:pPr marL="457200" lvl="0" indent="-342900" rtl="0">
              <a:lnSpc>
                <a:spcPct val="115000"/>
              </a:lnSpc>
              <a:spcBef>
                <a:spcPts val="0"/>
              </a:spcBef>
              <a:spcAft>
                <a:spcPts val="1000"/>
              </a:spcAft>
              <a:buClr>
                <a:schemeClr val="dk2"/>
              </a:buClr>
              <a:buSzPct val="75000"/>
              <a:buFont typeface="Arial"/>
              <a:buChar char="●"/>
            </a:pPr>
            <a:r>
              <a:rPr lang="en" sz="2000" dirty="0" smtClean="0">
                <a:solidFill>
                  <a:srgbClr val="FF0000"/>
                </a:solidFill>
              </a:rPr>
              <a:t>What </a:t>
            </a:r>
            <a:r>
              <a:rPr lang="en" sz="2000" dirty="0">
                <a:solidFill>
                  <a:srgbClr val="FF0000"/>
                </a:solidFill>
              </a:rPr>
              <a:t>you would add to the ToDo List next?</a:t>
            </a:r>
          </a:p>
        </p:txBody>
      </p:sp>
    </p:spTree>
    <p:extLst>
      <p:ext uri="{BB962C8B-B14F-4D97-AF65-F5344CB8AC3E}">
        <p14:creationId xmlns:p14="http://schemas.microsoft.com/office/powerpoint/2010/main" val="30484298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5" name="Picture 4" descr="android-ppt-20-63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1371600"/>
            <a:ext cx="6427473" cy="4825642"/>
          </a:xfrm>
          <a:prstGeom prst="rect">
            <a:avLst/>
          </a:prstGeom>
        </p:spPr>
      </p:pic>
    </p:spTree>
    <p:extLst>
      <p:ext uri="{BB962C8B-B14F-4D97-AF65-F5344CB8AC3E}">
        <p14:creationId xmlns:p14="http://schemas.microsoft.com/office/powerpoint/2010/main" val="39893447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Understanding </a:t>
            </a:r>
            <a:r>
              <a:rPr lang="en-US" sz="6600" b="1" kern="0" dirty="0" err="1">
                <a:ln>
                  <a:solidFill>
                    <a:schemeClr val="tx1"/>
                  </a:solidFill>
                </a:ln>
                <a:solidFill>
                  <a:schemeClr val="bg1"/>
                </a:solidFill>
                <a:cs typeface="Arial" pitchFamily="34" charset="0"/>
              </a:rPr>
              <a:t>ViewGroup</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smtClean="0">
                <a:solidFill>
                  <a:schemeClr val="tx1"/>
                </a:solidFill>
              </a:rPr>
              <a:t>Layouts</a:t>
            </a:r>
            <a:endParaRPr lang="en-US" dirty="0">
              <a:solidFill>
                <a:schemeClr val="tx1"/>
              </a:solidFill>
            </a:endParaRPr>
          </a:p>
        </p:txBody>
      </p:sp>
    </p:spTree>
    <p:extLst>
      <p:ext uri="{BB962C8B-B14F-4D97-AF65-F5344CB8AC3E}">
        <p14:creationId xmlns:p14="http://schemas.microsoft.com/office/powerpoint/2010/main" val="35473918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6600" b="1" kern="0" noProof="0" dirty="0" smtClean="0">
                <a:ln>
                  <a:solidFill>
                    <a:schemeClr val="tx1"/>
                  </a:solidFill>
                </a:ln>
                <a:solidFill>
                  <a:schemeClr val="bg1"/>
                </a:solidFill>
                <a:latin typeface="Calibri"/>
                <a:cs typeface="Arial" pitchFamily="34" charset="0"/>
              </a:rPr>
              <a:t>Building first App</a:t>
            </a:r>
            <a:endParaRPr kumimoji="0" lang="en-US" sz="6600" b="1" i="0" u="none" strike="noStrike" kern="0" cap="none" spc="0" normalizeH="0" baseline="0" noProof="0" dirty="0" smtClean="0">
              <a:ln>
                <a:solidFill>
                  <a:schemeClr val="tx1"/>
                </a:solidFill>
              </a:ln>
              <a:solidFill>
                <a:schemeClr val="bg1"/>
              </a:solidFill>
              <a:effectLst/>
              <a:uLnTx/>
              <a:uFillTx/>
              <a:latin typeface="Calibri"/>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18601778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Step 1#</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9" name="Picture 8" descr="Screen Shot 2015-05-05 at 16.23.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1" y="1066800"/>
            <a:ext cx="9736139" cy="5791199"/>
          </a:xfrm>
          <a:prstGeom prst="rect">
            <a:avLst/>
          </a:prstGeom>
        </p:spPr>
      </p:pic>
      <p:sp>
        <p:nvSpPr>
          <p:cNvPr id="10" name="Rounded Rectangular Callout 9"/>
          <p:cNvSpPr/>
          <p:nvPr/>
        </p:nvSpPr>
        <p:spPr>
          <a:xfrm>
            <a:off x="455612" y="2286000"/>
            <a:ext cx="1219200" cy="838200"/>
          </a:xfrm>
          <a:prstGeom prst="wedgeRoundRectCallout">
            <a:avLst>
              <a:gd name="adj1" fmla="val 188471"/>
              <a:gd name="adj2" fmla="val 73722"/>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Name on Play</a:t>
            </a:r>
            <a:endParaRPr lang="en-US" dirty="0"/>
          </a:p>
        </p:txBody>
      </p:sp>
      <p:sp>
        <p:nvSpPr>
          <p:cNvPr id="11" name="Rounded Rectangular Callout 10"/>
          <p:cNvSpPr/>
          <p:nvPr/>
        </p:nvSpPr>
        <p:spPr>
          <a:xfrm>
            <a:off x="227011" y="4876800"/>
            <a:ext cx="1219200" cy="838200"/>
          </a:xfrm>
          <a:prstGeom prst="wedgeRoundRectCallout">
            <a:avLst>
              <a:gd name="adj1" fmla="val 209691"/>
              <a:gd name="adj2" fmla="val -170366"/>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Specific name</a:t>
            </a:r>
            <a:endParaRPr lang="en-US" dirty="0"/>
          </a:p>
        </p:txBody>
      </p:sp>
      <p:sp>
        <p:nvSpPr>
          <p:cNvPr id="12" name="Rounded Rectangular Callout 11"/>
          <p:cNvSpPr/>
          <p:nvPr/>
        </p:nvSpPr>
        <p:spPr>
          <a:xfrm>
            <a:off x="8990011" y="1447800"/>
            <a:ext cx="1676401" cy="838200"/>
          </a:xfrm>
          <a:prstGeom prst="wedgeRoundRectCallout">
            <a:avLst>
              <a:gd name="adj1" fmla="val -76776"/>
              <a:gd name="adj2" fmla="val 26450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Unique name to every package</a:t>
            </a:r>
            <a:endParaRPr lang="en-US" dirty="0"/>
          </a:p>
        </p:txBody>
      </p:sp>
      <p:sp>
        <p:nvSpPr>
          <p:cNvPr id="13" name="Rounded Rectangular Callout 12"/>
          <p:cNvSpPr/>
          <p:nvPr/>
        </p:nvSpPr>
        <p:spPr>
          <a:xfrm>
            <a:off x="2513014" y="5791200"/>
            <a:ext cx="1447800" cy="838200"/>
          </a:xfrm>
          <a:prstGeom prst="wedgeRoundRectCallout">
            <a:avLst>
              <a:gd name="adj1" fmla="val 223194"/>
              <a:gd name="adj2" fmla="val -115656"/>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Location of project</a:t>
            </a:r>
            <a:endParaRPr lang="en-US" dirty="0"/>
          </a:p>
        </p:txBody>
      </p:sp>
      <p:sp>
        <p:nvSpPr>
          <p:cNvPr id="2" name="Rectangle 1"/>
          <p:cNvSpPr/>
          <p:nvPr/>
        </p:nvSpPr>
        <p:spPr>
          <a:xfrm>
            <a:off x="2665425" y="304800"/>
            <a:ext cx="7154497" cy="523220"/>
          </a:xfrm>
          <a:prstGeom prst="rect">
            <a:avLst/>
          </a:prstGeom>
        </p:spPr>
        <p:txBody>
          <a:bodyPr wrap="none">
            <a:spAutoFit/>
          </a:bodyPr>
          <a:lstStyle/>
          <a:p>
            <a:r>
              <a:rPr lang="en-US" sz="2800" dirty="0">
                <a:solidFill>
                  <a:schemeClr val="bg1"/>
                </a:solidFill>
              </a:rPr>
              <a:t>To create a new project, click File &gt; New </a:t>
            </a:r>
            <a:r>
              <a:rPr lang="en-US" sz="2800" dirty="0" smtClean="0">
                <a:solidFill>
                  <a:schemeClr val="bg1"/>
                </a:solidFill>
              </a:rPr>
              <a:t>Project</a:t>
            </a:r>
            <a:endParaRPr lang="en-US" sz="2800" dirty="0">
              <a:solidFill>
                <a:schemeClr val="bg1"/>
              </a:solidFill>
            </a:endParaRPr>
          </a:p>
        </p:txBody>
      </p:sp>
    </p:spTree>
    <p:extLst>
      <p:ext uri="{BB962C8B-B14F-4D97-AF65-F5344CB8AC3E}">
        <p14:creationId xmlns:p14="http://schemas.microsoft.com/office/powerpoint/2010/main" val="3217915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a:solidFill>
                  <a:schemeClr val="bg1"/>
                </a:solidFill>
              </a:rPr>
              <a:t>Application_Config Details</a:t>
            </a: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760414" y="3200408"/>
            <a:ext cx="10554573" cy="685799"/>
          </a:xfrm>
        </p:spPr>
        <p:txBody>
          <a:bodyPr/>
          <a:lstStyle/>
          <a:p>
            <a:pPr marL="0" lvl="0" indent="0">
              <a:buNone/>
            </a:pPr>
            <a:r>
              <a:rPr lang="en-US" sz="1800" b="1" dirty="0">
                <a:solidFill>
                  <a:srgbClr val="FF0000"/>
                </a:solidFill>
              </a:rPr>
              <a:t>Application Name  </a:t>
            </a:r>
          </a:p>
          <a:p>
            <a:pPr lvl="0"/>
            <a:r>
              <a:rPr lang="en-US" sz="1800" dirty="0">
                <a:solidFill>
                  <a:schemeClr val="tx1"/>
                </a:solidFill>
              </a:rPr>
              <a:t>the app name that appears to users</a:t>
            </a:r>
            <a:r>
              <a:rPr lang="en-US" sz="1800" dirty="0" smtClean="0">
                <a:solidFill>
                  <a:schemeClr val="tx1"/>
                </a:solidFill>
              </a:rPr>
              <a:t>.</a:t>
            </a:r>
          </a:p>
          <a:p>
            <a:pPr marL="0" lvl="0" indent="0">
              <a:buNone/>
            </a:pPr>
            <a:endParaRPr lang="en-US" sz="1800" dirty="0">
              <a:solidFill>
                <a:schemeClr val="tx1"/>
              </a:solidFill>
            </a:endParaRPr>
          </a:p>
          <a:p>
            <a:pPr marL="0" lvl="0" indent="0">
              <a:buNone/>
            </a:pPr>
            <a:r>
              <a:rPr lang="en-US" sz="1800" b="1" dirty="0" smtClean="0">
                <a:solidFill>
                  <a:srgbClr val="FF0000"/>
                </a:solidFill>
              </a:rPr>
              <a:t>Project </a:t>
            </a:r>
            <a:r>
              <a:rPr lang="en-US" sz="1800" b="1" dirty="0">
                <a:solidFill>
                  <a:srgbClr val="FF0000"/>
                </a:solidFill>
              </a:rPr>
              <a:t>Name </a:t>
            </a:r>
          </a:p>
          <a:p>
            <a:pPr lvl="0"/>
            <a:r>
              <a:rPr lang="en-US" sz="1800" dirty="0">
                <a:solidFill>
                  <a:schemeClr val="tx1"/>
                </a:solidFill>
              </a:rPr>
              <a:t>the name of your project directory and the name visible in </a:t>
            </a:r>
            <a:r>
              <a:rPr lang="en-US" sz="1800" dirty="0" smtClean="0">
                <a:solidFill>
                  <a:schemeClr val="tx1"/>
                </a:solidFill>
              </a:rPr>
              <a:t>studio.</a:t>
            </a:r>
          </a:p>
          <a:p>
            <a:pPr marL="0" lvl="0" indent="0">
              <a:buNone/>
            </a:pPr>
            <a:endParaRPr lang="en-US" sz="1800" dirty="0">
              <a:solidFill>
                <a:schemeClr val="tx1"/>
              </a:solidFill>
            </a:endParaRPr>
          </a:p>
          <a:p>
            <a:pPr marL="0" lvl="0" indent="0">
              <a:buNone/>
            </a:pPr>
            <a:r>
              <a:rPr lang="en-US" sz="1800" b="1" dirty="0">
                <a:solidFill>
                  <a:srgbClr val="FF0000"/>
                </a:solidFill>
              </a:rPr>
              <a:t>Package Name </a:t>
            </a:r>
          </a:p>
          <a:p>
            <a:pPr lvl="0"/>
            <a:r>
              <a:rPr lang="en-US" sz="1800" dirty="0">
                <a:solidFill>
                  <a:schemeClr val="tx1"/>
                </a:solidFill>
              </a:rPr>
              <a:t> the package namespace for your app (following the same rules as packages in the Java programming language). </a:t>
            </a:r>
          </a:p>
          <a:p>
            <a:pPr lvl="0"/>
            <a:r>
              <a:rPr lang="en-US" sz="1800" dirty="0">
                <a:solidFill>
                  <a:schemeClr val="tx1"/>
                </a:solidFill>
              </a:rPr>
              <a:t>Must be unique across all packages installed on the Android system. </a:t>
            </a:r>
          </a:p>
          <a:p>
            <a:pPr lvl="0"/>
            <a:r>
              <a:rPr lang="en-US" sz="1800" dirty="0">
                <a:solidFill>
                  <a:schemeClr val="tx1"/>
                </a:solidFill>
              </a:rPr>
              <a:t>It's generally best if you use a name that begins with the reverse domain name of your organization or publisher entity. </a:t>
            </a:r>
          </a:p>
          <a:p>
            <a:pPr lvl="0"/>
            <a:r>
              <a:rPr lang="en-US" sz="1800" dirty="0">
                <a:solidFill>
                  <a:schemeClr val="tx1"/>
                </a:solidFill>
              </a:rPr>
              <a:t>For this project, you can use something like "</a:t>
            </a:r>
            <a:r>
              <a:rPr lang="en-US" sz="1800" dirty="0" err="1">
                <a:solidFill>
                  <a:schemeClr val="tx1"/>
                </a:solidFill>
              </a:rPr>
              <a:t>com.example.myfirstapp</a:t>
            </a:r>
            <a:r>
              <a:rPr lang="en-US" sz="1800" dirty="0">
                <a:solidFill>
                  <a:schemeClr val="tx1"/>
                </a:solidFill>
              </a:rPr>
              <a:t>." However, you cannot publish your app on Google Play using the "</a:t>
            </a:r>
            <a:r>
              <a:rPr lang="en-US" sz="1800" dirty="0" err="1">
                <a:solidFill>
                  <a:schemeClr val="tx1"/>
                </a:solidFill>
              </a:rPr>
              <a:t>com.example</a:t>
            </a:r>
            <a:r>
              <a:rPr lang="en-US" sz="1800" dirty="0">
                <a:solidFill>
                  <a:schemeClr val="tx1"/>
                </a:solidFill>
              </a:rPr>
              <a:t>" </a:t>
            </a:r>
            <a:r>
              <a:rPr lang="en-US" sz="1800" dirty="0"/>
              <a:t>namespace.</a:t>
            </a:r>
          </a:p>
        </p:txBody>
      </p:sp>
    </p:spTree>
    <p:extLst>
      <p:ext uri="{BB962C8B-B14F-4D97-AF65-F5344CB8AC3E}">
        <p14:creationId xmlns:p14="http://schemas.microsoft.com/office/powerpoint/2010/main" val="48979249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a:solidFill>
                  <a:schemeClr val="bg1"/>
                </a:solidFill>
              </a:rPr>
              <a:t>App on Google Play</a:t>
            </a: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5" name="Picture 4" descr="Screen Shot 2014-02-02 at 1.31.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20" y="1066823"/>
            <a:ext cx="11376237" cy="4114797"/>
          </a:xfrm>
          <a:prstGeom prst="rect">
            <a:avLst/>
          </a:prstGeom>
        </p:spPr>
      </p:pic>
      <p:sp>
        <p:nvSpPr>
          <p:cNvPr id="4" name="Rounded Rectangular Callout 3"/>
          <p:cNvSpPr/>
          <p:nvPr/>
        </p:nvSpPr>
        <p:spPr>
          <a:xfrm>
            <a:off x="8075625" y="3276600"/>
            <a:ext cx="3047999" cy="1143000"/>
          </a:xfrm>
          <a:prstGeom prst="wedgeRoundRectCallout">
            <a:avLst>
              <a:gd name="adj1" fmla="val -127009"/>
              <a:gd name="adj2" fmla="val -136913"/>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r>
              <a:rPr lang="en-US" dirty="0">
                <a:solidFill>
                  <a:prstClr val="white"/>
                </a:solidFill>
              </a:rPr>
              <a:t>1. Unique package name</a:t>
            </a:r>
          </a:p>
          <a:p>
            <a:r>
              <a:rPr lang="en-US" dirty="0">
                <a:solidFill>
                  <a:prstClr val="white"/>
                </a:solidFill>
              </a:rPr>
              <a:t>2. All app on market have unique package name </a:t>
            </a:r>
          </a:p>
        </p:txBody>
      </p:sp>
    </p:spTree>
    <p:extLst>
      <p:ext uri="{BB962C8B-B14F-4D97-AF65-F5344CB8AC3E}">
        <p14:creationId xmlns:p14="http://schemas.microsoft.com/office/powerpoint/2010/main" val="320233681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Step 2#</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05 at 16.23.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1" y="1066800"/>
            <a:ext cx="9736139" cy="5791199"/>
          </a:xfrm>
          <a:prstGeom prst="rect">
            <a:avLst/>
          </a:prstGeom>
        </p:spPr>
      </p:pic>
      <p:sp>
        <p:nvSpPr>
          <p:cNvPr id="5" name="Rectangle 4"/>
          <p:cNvSpPr/>
          <p:nvPr/>
        </p:nvSpPr>
        <p:spPr>
          <a:xfrm>
            <a:off x="2665425" y="304800"/>
            <a:ext cx="3029195" cy="523220"/>
          </a:xfrm>
          <a:prstGeom prst="rect">
            <a:avLst/>
          </a:prstGeom>
        </p:spPr>
        <p:txBody>
          <a:bodyPr wrap="none">
            <a:spAutoFit/>
          </a:bodyPr>
          <a:lstStyle/>
          <a:p>
            <a:r>
              <a:rPr lang="en-US" sz="2800" dirty="0" smtClean="0">
                <a:solidFill>
                  <a:schemeClr val="bg1"/>
                </a:solidFill>
              </a:rPr>
              <a:t>Select the API Leve</a:t>
            </a:r>
            <a:r>
              <a:rPr lang="en-US" sz="2800" dirty="0">
                <a:solidFill>
                  <a:schemeClr val="bg1"/>
                </a:solidFill>
              </a:rPr>
              <a:t>l</a:t>
            </a:r>
          </a:p>
        </p:txBody>
      </p:sp>
    </p:spTree>
    <p:extLst>
      <p:ext uri="{BB962C8B-B14F-4D97-AF65-F5344CB8AC3E}">
        <p14:creationId xmlns:p14="http://schemas.microsoft.com/office/powerpoint/2010/main" val="25664773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API Levels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3" y="1066809"/>
            <a:ext cx="8512364" cy="5791199"/>
          </a:xfrm>
          <a:prstGeom prst="rect">
            <a:avLst/>
          </a:prstGeom>
        </p:spPr>
      </p:pic>
    </p:spTree>
    <p:extLst>
      <p:ext uri="{BB962C8B-B14F-4D97-AF65-F5344CB8AC3E}">
        <p14:creationId xmlns:p14="http://schemas.microsoft.com/office/powerpoint/2010/main" val="152702469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Which one to choose?</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066800"/>
            <a:ext cx="9143999" cy="5718604"/>
          </a:xfrm>
          <a:prstGeom prst="rect">
            <a:avLst/>
          </a:prstGeom>
        </p:spPr>
      </p:pic>
    </p:spTree>
    <p:extLst>
      <p:ext uri="{BB962C8B-B14F-4D97-AF65-F5344CB8AC3E}">
        <p14:creationId xmlns:p14="http://schemas.microsoft.com/office/powerpoint/2010/main" val="42089192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6" name="Rectangle 5"/>
          <p:cNvSpPr/>
          <p:nvPr/>
        </p:nvSpPr>
        <p:spPr>
          <a:xfrm>
            <a:off x="303212" y="1600200"/>
            <a:ext cx="11430000" cy="3785652"/>
          </a:xfrm>
          <a:prstGeom prst="rect">
            <a:avLst/>
          </a:prstGeom>
        </p:spPr>
        <p:txBody>
          <a:bodyPr wrap="square">
            <a:spAutoFit/>
          </a:bodyPr>
          <a:lstStyle/>
          <a:p>
            <a:pPr marL="285750" indent="-285750">
              <a:buFont typeface="Wingdings" charset="2"/>
              <a:buChar char="²"/>
            </a:pPr>
            <a:r>
              <a:rPr lang="en-US" sz="2400" dirty="0" smtClean="0"/>
              <a:t>Introduction to Android Studio</a:t>
            </a:r>
            <a:endParaRPr lang="en-US" sz="2400" dirty="0"/>
          </a:p>
          <a:p>
            <a:pPr marL="742950" lvl="1" indent="-285750">
              <a:buFont typeface="Wingdings" charset="2"/>
              <a:buChar char="ü"/>
            </a:pPr>
            <a:r>
              <a:rPr lang="en-US" sz="2400" dirty="0"/>
              <a:t>Android Studio </a:t>
            </a:r>
            <a:r>
              <a:rPr lang="en-US" sz="2400" dirty="0" smtClean="0"/>
              <a:t>Overview</a:t>
            </a:r>
          </a:p>
          <a:p>
            <a:pPr marL="742950" lvl="1" indent="-285750">
              <a:buFont typeface="Wingdings" charset="2"/>
              <a:buChar char="ü"/>
            </a:pPr>
            <a:r>
              <a:rPr lang="en-US" sz="2400" dirty="0"/>
              <a:t>Building </a:t>
            </a:r>
            <a:r>
              <a:rPr lang="en-US" sz="2400" dirty="0" smtClean="0"/>
              <a:t>and  Running the App</a:t>
            </a:r>
          </a:p>
          <a:p>
            <a:pPr marL="742950" lvl="1" indent="-285750">
              <a:buFont typeface="Wingdings" charset="2"/>
              <a:buChar char="ü"/>
            </a:pPr>
            <a:r>
              <a:rPr lang="en-US" sz="2400" dirty="0" smtClean="0"/>
              <a:t>Managing Project Overview</a:t>
            </a:r>
          </a:p>
          <a:p>
            <a:pPr marL="742950" lvl="1" indent="-285750">
              <a:buFont typeface="Wingdings" charset="2"/>
              <a:buChar char="ü"/>
            </a:pPr>
            <a:r>
              <a:rPr lang="en-US" sz="2400" dirty="0" smtClean="0"/>
              <a:t>Important files</a:t>
            </a:r>
          </a:p>
          <a:p>
            <a:pPr marL="742950" lvl="1" indent="-285750">
              <a:buFont typeface="Wingdings" charset="2"/>
              <a:buChar char="ü"/>
            </a:pPr>
            <a:r>
              <a:rPr lang="en-US" sz="2400" dirty="0" smtClean="0"/>
              <a:t>Android Project Structure Overview</a:t>
            </a:r>
          </a:p>
          <a:p>
            <a:pPr marL="742950" lvl="1" indent="-285750">
              <a:buFont typeface="Wingdings" charset="2"/>
              <a:buChar char="ü"/>
            </a:pPr>
            <a:r>
              <a:rPr lang="en-US" sz="2400" dirty="0"/>
              <a:t>Configuring Gradle Builds</a:t>
            </a:r>
          </a:p>
          <a:p>
            <a:pPr marL="742950" lvl="1" indent="-285750">
              <a:buFont typeface="Wingdings" charset="2"/>
              <a:buChar char="ü"/>
            </a:pPr>
            <a:endParaRPr lang="en-US" dirty="0" smtClean="0"/>
          </a:p>
          <a:p>
            <a:pPr marL="742950" lvl="1" indent="-285750">
              <a:buFont typeface="Wingdings" charset="2"/>
              <a:buChar char="ü"/>
            </a:pPr>
            <a:endParaRPr lang="en-US" dirty="0" smtClean="0"/>
          </a:p>
          <a:p>
            <a:pPr marL="742950" lvl="1" indent="-285750">
              <a:buFont typeface="Wingdings" charset="2"/>
              <a:buChar char="ü"/>
            </a:pPr>
            <a:endParaRPr lang="en-US" dirty="0" smtClean="0"/>
          </a:p>
          <a:p>
            <a:pPr marL="742950" lvl="1" indent="-285750">
              <a:buFont typeface="Wingdings" charset="2"/>
              <a:buChar char="ü"/>
            </a:pPr>
            <a:endParaRPr lang="en-US" dirty="0"/>
          </a:p>
        </p:txBody>
      </p:sp>
      <p:sp>
        <p:nvSpPr>
          <p:cNvPr id="12" name="عنوان 1"/>
          <p:cNvSpPr>
            <a:spLocks noGrp="1"/>
          </p:cNvSpPr>
          <p:nvPr>
            <p:ph type="title"/>
          </p:nvPr>
        </p:nvSpPr>
        <p:spPr>
          <a:xfrm>
            <a:off x="612649" y="228600"/>
            <a:ext cx="8153400" cy="990600"/>
          </a:xfrm>
        </p:spPr>
        <p:txBody>
          <a:bodyPr/>
          <a:lstStyle/>
          <a:p>
            <a:r>
              <a:rPr lang="en-US" dirty="0" smtClean="0"/>
              <a:t>Agenda</a:t>
            </a:r>
            <a:endParaRPr lang="en-US" dirty="0"/>
          </a:p>
        </p:txBody>
      </p:sp>
      <p:pic>
        <p:nvPicPr>
          <p:cNvPr id="4" name="Picture 3" descr="agend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225" y="2286000"/>
            <a:ext cx="2628901" cy="2628900"/>
          </a:xfrm>
          <a:prstGeom prst="rect">
            <a:avLst/>
          </a:prstGeom>
        </p:spPr>
      </p:pic>
    </p:spTree>
    <p:extLst>
      <p:ext uri="{BB962C8B-B14F-4D97-AF65-F5344CB8AC3E}">
        <p14:creationId xmlns:p14="http://schemas.microsoft.com/office/powerpoint/2010/main" val="279713598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Step 3#</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1" y="1066800"/>
            <a:ext cx="9736139" cy="5582052"/>
          </a:xfrm>
          <a:prstGeom prst="rect">
            <a:avLst/>
          </a:prstGeom>
        </p:spPr>
      </p:pic>
      <p:sp>
        <p:nvSpPr>
          <p:cNvPr id="5" name="Rectangle 4"/>
          <p:cNvSpPr/>
          <p:nvPr/>
        </p:nvSpPr>
        <p:spPr>
          <a:xfrm>
            <a:off x="2665413" y="304800"/>
            <a:ext cx="3039188" cy="523220"/>
          </a:xfrm>
          <a:prstGeom prst="rect">
            <a:avLst/>
          </a:prstGeom>
        </p:spPr>
        <p:txBody>
          <a:bodyPr wrap="none">
            <a:spAutoFit/>
          </a:bodyPr>
          <a:lstStyle/>
          <a:p>
            <a:r>
              <a:rPr lang="en-US" sz="2800" dirty="0" smtClean="0">
                <a:solidFill>
                  <a:schemeClr val="bg1"/>
                </a:solidFill>
              </a:rPr>
              <a:t>Select the template</a:t>
            </a:r>
            <a:endParaRPr lang="en-US" sz="2800" dirty="0">
              <a:solidFill>
                <a:schemeClr val="bg1"/>
              </a:solidFill>
            </a:endParaRPr>
          </a:p>
        </p:txBody>
      </p:sp>
    </p:spTree>
    <p:extLst>
      <p:ext uri="{BB962C8B-B14F-4D97-AF65-F5344CB8AC3E}">
        <p14:creationId xmlns:p14="http://schemas.microsoft.com/office/powerpoint/2010/main" val="307131983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Overview</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idx="1"/>
          </p:nvPr>
        </p:nvSpPr>
        <p:spPr>
          <a:xfrm>
            <a:off x="227013" y="1295401"/>
            <a:ext cx="10554573" cy="2667000"/>
          </a:xfrm>
        </p:spPr>
        <p:txBody>
          <a:bodyPr/>
          <a:lstStyle/>
          <a:p>
            <a:r>
              <a:rPr lang="en-US" sz="2000" dirty="0">
                <a:solidFill>
                  <a:srgbClr val="000000"/>
                </a:solidFill>
              </a:rPr>
              <a:t>There are several types of Android code templates, which can create anything from an entire application down to specific application components. </a:t>
            </a:r>
            <a:endParaRPr lang="en-US" sz="2000" dirty="0" smtClean="0">
              <a:solidFill>
                <a:srgbClr val="000000"/>
              </a:solidFill>
            </a:endParaRPr>
          </a:p>
          <a:p>
            <a:r>
              <a:rPr lang="en-US" sz="2000" dirty="0" smtClean="0">
                <a:solidFill>
                  <a:srgbClr val="000000"/>
                </a:solidFill>
              </a:rPr>
              <a:t>The </a:t>
            </a:r>
            <a:r>
              <a:rPr lang="en-US" sz="2000" dirty="0">
                <a:solidFill>
                  <a:srgbClr val="000000"/>
                </a:solidFill>
              </a:rPr>
              <a:t>main categories of code templates are as follows:</a:t>
            </a:r>
          </a:p>
          <a:p>
            <a:pPr>
              <a:buFont typeface="Arial"/>
              <a:buChar char="•"/>
            </a:pPr>
            <a:r>
              <a:rPr lang="en-US" sz="2000" b="1" dirty="0">
                <a:solidFill>
                  <a:srgbClr val="000000"/>
                </a:solidFill>
              </a:rPr>
              <a:t>Application Templates</a:t>
            </a:r>
          </a:p>
          <a:p>
            <a:pPr>
              <a:buFont typeface="Arial"/>
              <a:buChar char="•"/>
            </a:pPr>
            <a:r>
              <a:rPr lang="en-US" sz="2000" b="1" dirty="0">
                <a:solidFill>
                  <a:srgbClr val="000000"/>
                </a:solidFill>
              </a:rPr>
              <a:t>Activity Templates</a:t>
            </a:r>
          </a:p>
          <a:p>
            <a:pPr>
              <a:buFont typeface="Arial"/>
              <a:buChar char="•"/>
            </a:pPr>
            <a:r>
              <a:rPr lang="en-US" sz="2000" b="1" dirty="0">
                <a:solidFill>
                  <a:srgbClr val="000000"/>
                </a:solidFill>
              </a:rPr>
              <a:t>Other Templates</a:t>
            </a:r>
          </a:p>
          <a:p>
            <a:r>
              <a:rPr lang="en-US" sz="2000" dirty="0" smtClean="0">
                <a:solidFill>
                  <a:srgbClr val="000000"/>
                </a:solidFill>
              </a:rPr>
              <a:t>Refer:</a:t>
            </a:r>
            <a:endParaRPr lang="en-US" sz="2000" dirty="0">
              <a:solidFill>
                <a:srgbClr val="00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012" y="2362200"/>
            <a:ext cx="6858000" cy="4390506"/>
          </a:xfrm>
          <a:prstGeom prst="rect">
            <a:avLst/>
          </a:prstGeom>
        </p:spPr>
      </p:pic>
      <p:sp>
        <p:nvSpPr>
          <p:cNvPr id="2" name="Rectangle 1"/>
          <p:cNvSpPr/>
          <p:nvPr/>
        </p:nvSpPr>
        <p:spPr>
          <a:xfrm>
            <a:off x="227012" y="4038610"/>
            <a:ext cx="4572000" cy="923330"/>
          </a:xfrm>
          <a:prstGeom prst="rect">
            <a:avLst/>
          </a:prstGeom>
        </p:spPr>
        <p:txBody>
          <a:bodyPr wrap="square">
            <a:spAutoFit/>
          </a:bodyPr>
          <a:lstStyle/>
          <a:p>
            <a:r>
              <a:rPr lang="en-US" dirty="0">
                <a:hlinkClick r:id="rId4"/>
              </a:rPr>
              <a:t>https://developer.android.com/tools/projects/templates.html#activity-</a:t>
            </a:r>
            <a:r>
              <a:rPr lang="en-US" dirty="0" smtClean="0">
                <a:hlinkClick r:id="rId4"/>
              </a:rPr>
              <a:t>templates</a:t>
            </a:r>
            <a:endParaRPr lang="en-US" dirty="0" smtClean="0"/>
          </a:p>
          <a:p>
            <a:endParaRPr lang="en-US" dirty="0"/>
          </a:p>
        </p:txBody>
      </p:sp>
    </p:spTree>
    <p:extLst>
      <p:ext uri="{BB962C8B-B14F-4D97-AF65-F5344CB8AC3E}">
        <p14:creationId xmlns:p14="http://schemas.microsoft.com/office/powerpoint/2010/main" val="250019343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Step 4#</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1" y="1067359"/>
            <a:ext cx="9736139" cy="5580934"/>
          </a:xfrm>
          <a:prstGeom prst="rect">
            <a:avLst/>
          </a:prstGeom>
        </p:spPr>
      </p:pic>
      <p:sp>
        <p:nvSpPr>
          <p:cNvPr id="5" name="Rectangle 4"/>
          <p:cNvSpPr/>
          <p:nvPr/>
        </p:nvSpPr>
        <p:spPr>
          <a:xfrm>
            <a:off x="2665412" y="304800"/>
            <a:ext cx="3386514" cy="523220"/>
          </a:xfrm>
          <a:prstGeom prst="rect">
            <a:avLst/>
          </a:prstGeom>
        </p:spPr>
        <p:txBody>
          <a:bodyPr wrap="none">
            <a:spAutoFit/>
          </a:bodyPr>
          <a:lstStyle/>
          <a:p>
            <a:r>
              <a:rPr lang="en-US" sz="2800" dirty="0" smtClean="0">
                <a:solidFill>
                  <a:schemeClr val="bg1"/>
                </a:solidFill>
              </a:rPr>
              <a:t>Specify the </a:t>
            </a:r>
            <a:r>
              <a:rPr lang="en-US" sz="2800" dirty="0" err="1" smtClean="0">
                <a:solidFill>
                  <a:schemeClr val="bg1"/>
                </a:solidFill>
              </a:rPr>
              <a:t>classname</a:t>
            </a:r>
            <a:endParaRPr lang="en-US" sz="2800" dirty="0">
              <a:solidFill>
                <a:schemeClr val="bg1"/>
              </a:solidFill>
            </a:endParaRPr>
          </a:p>
        </p:txBody>
      </p:sp>
    </p:spTree>
    <p:extLst>
      <p:ext uri="{BB962C8B-B14F-4D97-AF65-F5344CB8AC3E}">
        <p14:creationId xmlns:p14="http://schemas.microsoft.com/office/powerpoint/2010/main" val="36852099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New project created</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5811" y="1066800"/>
            <a:ext cx="9736139" cy="5505690"/>
          </a:xfrm>
          <a:prstGeom prst="rect">
            <a:avLst/>
          </a:prstGeom>
        </p:spPr>
      </p:pic>
    </p:spTree>
    <p:extLst>
      <p:ext uri="{BB962C8B-B14F-4D97-AF65-F5344CB8AC3E}">
        <p14:creationId xmlns:p14="http://schemas.microsoft.com/office/powerpoint/2010/main" val="18886467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algn="ctr">
              <a:defRPr/>
            </a:pPr>
            <a:r>
              <a:rPr lang="en-US" sz="6600" b="1" kern="0" dirty="0" smtClean="0">
                <a:ln>
                  <a:solidFill>
                    <a:prstClr val="black"/>
                  </a:solidFill>
                </a:ln>
                <a:solidFill>
                  <a:prstClr val="white"/>
                </a:solidFill>
                <a:latin typeface="Calibri"/>
                <a:cs typeface="Arial" pitchFamily="34" charset="0"/>
              </a:rPr>
              <a:t>Running the App</a:t>
            </a: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207912191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AVD</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760412" y="2133600"/>
            <a:ext cx="11125198" cy="2057407"/>
          </a:xfrm>
        </p:spPr>
        <p:txBody>
          <a:bodyPr/>
          <a:lstStyle/>
          <a:p>
            <a:pPr marL="0" lvl="0" indent="0">
              <a:buNone/>
            </a:pPr>
            <a:r>
              <a:rPr lang="en-US" sz="2400" b="1" dirty="0" smtClean="0">
                <a:solidFill>
                  <a:srgbClr val="FF0000"/>
                </a:solidFill>
              </a:rPr>
              <a:t>Android Virtual Device</a:t>
            </a:r>
          </a:p>
          <a:p>
            <a:pPr lvl="0"/>
            <a:r>
              <a:rPr lang="en-US" sz="2400" dirty="0" smtClean="0">
                <a:solidFill>
                  <a:prstClr val="black"/>
                </a:solidFill>
                <a:latin typeface="Calibri"/>
              </a:rPr>
              <a:t>An </a:t>
            </a:r>
            <a:r>
              <a:rPr lang="en-US" sz="2400" dirty="0">
                <a:solidFill>
                  <a:prstClr val="black"/>
                </a:solidFill>
                <a:latin typeface="Calibri"/>
              </a:rPr>
              <a:t>Android Virtual Device (AVD) is an emulator configuration that lets you model an actual device by defining hardware and software options to be emulated by the Android </a:t>
            </a:r>
            <a:r>
              <a:rPr lang="en-US" sz="2400" dirty="0" smtClean="0">
                <a:solidFill>
                  <a:prstClr val="black"/>
                </a:solidFill>
                <a:latin typeface="Calibri"/>
              </a:rPr>
              <a:t>Emulator.</a:t>
            </a:r>
          </a:p>
          <a:p>
            <a:pPr lvl="0"/>
            <a:r>
              <a:rPr lang="en-US" sz="2400" dirty="0" smtClean="0">
                <a:solidFill>
                  <a:prstClr val="black"/>
                </a:solidFill>
                <a:latin typeface="Calibri"/>
              </a:rPr>
              <a:t>You </a:t>
            </a:r>
            <a:r>
              <a:rPr lang="en-US" sz="2400" dirty="0">
                <a:solidFill>
                  <a:prstClr val="black"/>
                </a:solidFill>
                <a:latin typeface="Calibri"/>
              </a:rPr>
              <a:t>can create as many AVDs as you need, based on the types of device you want to model. </a:t>
            </a:r>
            <a:endParaRPr lang="en-US" sz="2400" dirty="0" smtClean="0">
              <a:solidFill>
                <a:prstClr val="black"/>
              </a:solidFill>
              <a:latin typeface="Calibri"/>
            </a:endParaRPr>
          </a:p>
          <a:p>
            <a:pPr lvl="0"/>
            <a:r>
              <a:rPr lang="en-US" sz="2400" dirty="0" smtClean="0">
                <a:solidFill>
                  <a:prstClr val="black"/>
                </a:solidFill>
                <a:latin typeface="Calibri"/>
              </a:rPr>
              <a:t>To </a:t>
            </a:r>
            <a:r>
              <a:rPr lang="en-US" sz="2400" dirty="0">
                <a:solidFill>
                  <a:prstClr val="black"/>
                </a:solidFill>
                <a:latin typeface="Calibri"/>
              </a:rPr>
              <a:t>thoroughly test your application, you should create an AVD for each general device configuration (for example, different screen sizes and platform versions) with which your application is compatible and test your application on each one.	</a:t>
            </a:r>
          </a:p>
        </p:txBody>
      </p:sp>
    </p:spTree>
    <p:extLst>
      <p:ext uri="{BB962C8B-B14F-4D97-AF65-F5344CB8AC3E}">
        <p14:creationId xmlns:p14="http://schemas.microsoft.com/office/powerpoint/2010/main" val="41377925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3" name="Picture 2" descr="Screen Shot 2015-05-17 at 21.5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88825" cy="4097373"/>
          </a:xfrm>
          <a:prstGeom prst="rect">
            <a:avLst/>
          </a:prstGeom>
        </p:spPr>
      </p:pic>
      <p:sp>
        <p:nvSpPr>
          <p:cNvPr id="4" name="Oval 3"/>
          <p:cNvSpPr/>
          <p:nvPr/>
        </p:nvSpPr>
        <p:spPr>
          <a:xfrm>
            <a:off x="6856412" y="1143000"/>
            <a:ext cx="1752600" cy="1143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5" name="Rectangular Callout 4"/>
          <p:cNvSpPr/>
          <p:nvPr/>
        </p:nvSpPr>
        <p:spPr>
          <a:xfrm>
            <a:off x="8532812" y="2819400"/>
            <a:ext cx="2133600" cy="1066800"/>
          </a:xfrm>
          <a:prstGeom prst="wedgeRectCallout">
            <a:avLst>
              <a:gd name="adj1" fmla="val -91731"/>
              <a:gd name="adj2" fmla="val -16220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Click on AVD Manager</a:t>
            </a:r>
            <a:endParaRPr lang="en-US" dirty="0"/>
          </a:p>
        </p:txBody>
      </p:sp>
    </p:spTree>
    <p:extLst>
      <p:ext uri="{BB962C8B-B14F-4D97-AF65-F5344CB8AC3E}">
        <p14:creationId xmlns:p14="http://schemas.microsoft.com/office/powerpoint/2010/main" val="27134588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7 at 21.5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9" y="997502"/>
            <a:ext cx="8354934" cy="5886559"/>
          </a:xfrm>
          <a:prstGeom prst="rect">
            <a:avLst/>
          </a:prstGeom>
        </p:spPr>
      </p:pic>
      <p:sp>
        <p:nvSpPr>
          <p:cNvPr id="5" name="Rounded Rectangular Callout 4"/>
          <p:cNvSpPr/>
          <p:nvPr/>
        </p:nvSpPr>
        <p:spPr>
          <a:xfrm>
            <a:off x="8456612" y="2743200"/>
            <a:ext cx="2286000" cy="1143000"/>
          </a:xfrm>
          <a:prstGeom prst="wedgeRoundRectCallout">
            <a:avLst>
              <a:gd name="adj1" fmla="val -245566"/>
              <a:gd name="adj2" fmla="val -8730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Make sure that latest versions are installed</a:t>
            </a:r>
            <a:endParaRPr lang="en-US" dirty="0"/>
          </a:p>
        </p:txBody>
      </p:sp>
    </p:spTree>
    <p:extLst>
      <p:ext uri="{BB962C8B-B14F-4D97-AF65-F5344CB8AC3E}">
        <p14:creationId xmlns:p14="http://schemas.microsoft.com/office/powerpoint/2010/main" val="104009141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3" name="Picture 2" descr="Screen Shot 2015-05-17 at 21.56.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10481951" cy="5562600"/>
          </a:xfrm>
          <a:prstGeom prst="rect">
            <a:avLst/>
          </a:prstGeom>
        </p:spPr>
      </p:pic>
      <p:sp>
        <p:nvSpPr>
          <p:cNvPr id="7" name="Rounded Rectangular Callout 6"/>
          <p:cNvSpPr/>
          <p:nvPr/>
        </p:nvSpPr>
        <p:spPr>
          <a:xfrm>
            <a:off x="7694612" y="2819400"/>
            <a:ext cx="1447800" cy="1066800"/>
          </a:xfrm>
          <a:prstGeom prst="wedgeRoundRectCallout">
            <a:avLst>
              <a:gd name="adj1" fmla="val -150941"/>
              <a:gd name="adj2" fmla="val -1662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Click on AVD Manager</a:t>
            </a:r>
            <a:endParaRPr lang="en-US" dirty="0"/>
          </a:p>
        </p:txBody>
      </p:sp>
    </p:spTree>
    <p:extLst>
      <p:ext uri="{BB962C8B-B14F-4D97-AF65-F5344CB8AC3E}">
        <p14:creationId xmlns:p14="http://schemas.microsoft.com/office/powerpoint/2010/main" val="22873828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7 at 21.57.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035058"/>
            <a:ext cx="6081305" cy="5838004"/>
          </a:xfrm>
          <a:prstGeom prst="rect">
            <a:avLst/>
          </a:prstGeom>
        </p:spPr>
      </p:pic>
      <p:pic>
        <p:nvPicPr>
          <p:cNvPr id="5" name="Picture 4" descr="Screen Shot 2015-05-17 at 21.57.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66800"/>
            <a:ext cx="5942011" cy="5791200"/>
          </a:xfrm>
          <a:prstGeom prst="rect">
            <a:avLst/>
          </a:prstGeom>
        </p:spPr>
      </p:pic>
      <p:sp>
        <p:nvSpPr>
          <p:cNvPr id="9" name="Right Arrow 8"/>
          <p:cNvSpPr/>
          <p:nvPr/>
        </p:nvSpPr>
        <p:spPr>
          <a:xfrm>
            <a:off x="1293812" y="6400800"/>
            <a:ext cx="54102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0" y="5943600"/>
            <a:ext cx="1293812" cy="9144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87911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6" name="Rectangle 5"/>
          <p:cNvSpPr/>
          <p:nvPr/>
        </p:nvSpPr>
        <p:spPr>
          <a:xfrm>
            <a:off x="303212" y="1600200"/>
            <a:ext cx="11430000" cy="5724644"/>
          </a:xfrm>
          <a:prstGeom prst="rect">
            <a:avLst/>
          </a:prstGeom>
        </p:spPr>
        <p:txBody>
          <a:bodyPr wrap="square">
            <a:spAutoFit/>
          </a:bodyPr>
          <a:lstStyle/>
          <a:p>
            <a:pPr marL="285750" indent="-285750">
              <a:buFont typeface="Wingdings" charset="2"/>
              <a:buChar char="²"/>
            </a:pPr>
            <a:r>
              <a:rPr lang="en-US" sz="2400" b="1" dirty="0">
                <a:solidFill>
                  <a:srgbClr val="3366FF"/>
                </a:solidFill>
              </a:rPr>
              <a:t>Android</a:t>
            </a:r>
            <a:r>
              <a:rPr lang="en-US" sz="2400" dirty="0"/>
              <a:t> is an </a:t>
            </a:r>
            <a:r>
              <a:rPr lang="en-US" sz="2400" dirty="0">
                <a:solidFill>
                  <a:srgbClr val="FF0000"/>
                </a:solidFill>
              </a:rPr>
              <a:t>operating system for mobile phones and tablets</a:t>
            </a:r>
            <a:r>
              <a:rPr lang="en-US" sz="2400" dirty="0"/>
              <a:t>, in much the same way that PCs run Microsoft Windows as their operating system. It's maintained by </a:t>
            </a:r>
            <a:r>
              <a:rPr lang="en-US" sz="2400" b="1" dirty="0">
                <a:solidFill>
                  <a:srgbClr val="FF0000"/>
                </a:solidFill>
              </a:rPr>
              <a:t>Google</a:t>
            </a:r>
            <a:r>
              <a:rPr lang="en-US" sz="2400" dirty="0"/>
              <a:t>, and comes in a few different versions</a:t>
            </a:r>
            <a:r>
              <a:rPr lang="en-US" sz="2400" dirty="0" smtClean="0"/>
              <a:t>.</a:t>
            </a:r>
          </a:p>
          <a:p>
            <a:pPr marL="285750" indent="-285750">
              <a:buFont typeface="Wingdings" charset="2"/>
              <a:buChar char="²"/>
            </a:pPr>
            <a:endParaRPr lang="en-US" sz="2400" dirty="0"/>
          </a:p>
          <a:p>
            <a:pPr marL="285750" indent="-285750">
              <a:buFont typeface="Wingdings" charset="2"/>
              <a:buChar char="²"/>
            </a:pPr>
            <a:r>
              <a:rPr lang="en-US" sz="2400" dirty="0" smtClean="0"/>
              <a:t>Google </a:t>
            </a:r>
            <a:r>
              <a:rPr lang="en-US" sz="2400" dirty="0"/>
              <a:t>maintains an </a:t>
            </a:r>
            <a:r>
              <a:rPr lang="en-US" sz="2400" dirty="0">
                <a:solidFill>
                  <a:srgbClr val="FF0000"/>
                </a:solidFill>
              </a:rPr>
              <a:t>open-source operating system </a:t>
            </a:r>
            <a:r>
              <a:rPr lang="en-US" sz="2400" dirty="0"/>
              <a:t>named Android. </a:t>
            </a:r>
            <a:endParaRPr lang="en-US" sz="2400" dirty="0" smtClean="0"/>
          </a:p>
          <a:p>
            <a:pPr marL="285750" indent="-285750">
              <a:buFont typeface="Wingdings" charset="2"/>
              <a:buChar char="²"/>
            </a:pPr>
            <a:r>
              <a:rPr lang="en-US" sz="2400" dirty="0" smtClean="0"/>
              <a:t>It's </a:t>
            </a:r>
            <a:r>
              <a:rPr lang="en-US" sz="2400" dirty="0"/>
              <a:t>got all the low-level "stuff" as well as the needed middleware to power and use an electronic device, and it is freely given away to anyone who wants to grab the code and build the operating system from it. </a:t>
            </a:r>
            <a:r>
              <a:rPr lang="en-US" sz="2400" dirty="0" smtClean="0"/>
              <a:t/>
            </a:r>
            <a:br>
              <a:rPr lang="en-US" sz="2400" dirty="0" smtClean="0"/>
            </a:br>
            <a:endParaRPr lang="en-US" sz="2400" dirty="0" smtClean="0"/>
          </a:p>
          <a:p>
            <a:pPr marL="285750" indent="-285750">
              <a:buFont typeface="Wingdings" charset="2"/>
              <a:buChar char="²"/>
            </a:pPr>
            <a:r>
              <a:rPr lang="en-US" sz="2400" dirty="0" smtClean="0"/>
              <a:t>There </a:t>
            </a:r>
            <a:r>
              <a:rPr lang="en-US" sz="2400" dirty="0"/>
              <a:t>is even a full application framework included, so third-party apps can be built and installed, then made available for the user to run as they like</a:t>
            </a:r>
            <a:r>
              <a:rPr lang="en-US" sz="2400" dirty="0" smtClean="0"/>
              <a:t>.</a:t>
            </a:r>
          </a:p>
          <a:p>
            <a:pPr marL="285750" indent="-285750">
              <a:buFont typeface="Wingdings" charset="2"/>
              <a:buChar char="²"/>
            </a:pPr>
            <a:r>
              <a:rPr lang="en-US" sz="2400" dirty="0"/>
              <a:t>The "proper" name for this is the </a:t>
            </a:r>
            <a:r>
              <a:rPr lang="en-US" sz="2400" dirty="0">
                <a:solidFill>
                  <a:srgbClr val="FF0000"/>
                </a:solidFill>
              </a:rPr>
              <a:t>Android Open Source Project</a:t>
            </a:r>
            <a:r>
              <a:rPr lang="en-US" sz="2400" dirty="0"/>
              <a:t>, and this is what people mean when they say things like Android is open and free. </a:t>
            </a:r>
            <a:endParaRPr lang="en-US" sz="2400" dirty="0" smtClean="0"/>
          </a:p>
          <a:p>
            <a:pPr marL="285750" indent="-285750">
              <a:buFont typeface="Wingdings" charset="2"/>
              <a:buChar char="²"/>
            </a:pPr>
            <a:endParaRPr lang="en-US" dirty="0" smtClean="0"/>
          </a:p>
          <a:p>
            <a:pPr marL="742950" lvl="1" indent="-285750">
              <a:buFont typeface="Wingdings" charset="2"/>
              <a:buChar char="ü"/>
            </a:pPr>
            <a:endParaRPr lang="en-US" dirty="0" smtClean="0"/>
          </a:p>
          <a:p>
            <a:pPr marL="742950" lvl="1" indent="-285750">
              <a:buFont typeface="Wingdings" charset="2"/>
              <a:buChar char="ü"/>
            </a:pPr>
            <a:endParaRPr lang="en-US" dirty="0"/>
          </a:p>
        </p:txBody>
      </p:sp>
      <p:sp>
        <p:nvSpPr>
          <p:cNvPr id="12" name="عنوان 1"/>
          <p:cNvSpPr>
            <a:spLocks noGrp="1"/>
          </p:cNvSpPr>
          <p:nvPr>
            <p:ph type="title"/>
          </p:nvPr>
        </p:nvSpPr>
        <p:spPr>
          <a:xfrm>
            <a:off x="612649" y="228600"/>
            <a:ext cx="8153400" cy="990600"/>
          </a:xfrm>
        </p:spPr>
        <p:txBody>
          <a:bodyPr/>
          <a:lstStyle/>
          <a:p>
            <a:r>
              <a:rPr lang="en-US" dirty="0" smtClean="0"/>
              <a:t>Agenda</a:t>
            </a:r>
            <a:endParaRPr lang="en-US" dirty="0"/>
          </a:p>
        </p:txBody>
      </p:sp>
    </p:spTree>
    <p:extLst>
      <p:ext uri="{BB962C8B-B14F-4D97-AF65-F5344CB8AC3E}">
        <p14:creationId xmlns:p14="http://schemas.microsoft.com/office/powerpoint/2010/main" val="39866231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4" name="Picture 3" descr="Screen Shot 2015-05-17 at 21.57.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12" y="1066800"/>
            <a:ext cx="9525000" cy="5755796"/>
          </a:xfrm>
          <a:prstGeom prst="rect">
            <a:avLst/>
          </a:prstGeom>
        </p:spPr>
      </p:pic>
    </p:spTree>
    <p:extLst>
      <p:ext uri="{BB962C8B-B14F-4D97-AF65-F5344CB8AC3E}">
        <p14:creationId xmlns:p14="http://schemas.microsoft.com/office/powerpoint/2010/main" val="37564542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7 at 21.5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12" y="1066800"/>
            <a:ext cx="9677400" cy="5763350"/>
          </a:xfrm>
          <a:prstGeom prst="rect">
            <a:avLst/>
          </a:prstGeom>
        </p:spPr>
      </p:pic>
    </p:spTree>
    <p:extLst>
      <p:ext uri="{BB962C8B-B14F-4D97-AF65-F5344CB8AC3E}">
        <p14:creationId xmlns:p14="http://schemas.microsoft.com/office/powerpoint/2010/main" val="14605703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3" name="Picture 2" descr="Screen Shot 2015-05-17 at 21.58.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12188825" cy="5943600"/>
          </a:xfrm>
          <a:prstGeom prst="rect">
            <a:avLst/>
          </a:prstGeom>
        </p:spPr>
      </p:pic>
      <p:sp>
        <p:nvSpPr>
          <p:cNvPr id="5" name="Rectangle 4"/>
          <p:cNvSpPr/>
          <p:nvPr/>
        </p:nvSpPr>
        <p:spPr>
          <a:xfrm>
            <a:off x="150812" y="2667000"/>
            <a:ext cx="11582400" cy="457200"/>
          </a:xfrm>
          <a:prstGeom prst="rect">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703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7 at 21.5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2" y="1066800"/>
            <a:ext cx="6184900" cy="5257800"/>
          </a:xfrm>
          <a:prstGeom prst="rect">
            <a:avLst/>
          </a:prstGeom>
        </p:spPr>
      </p:pic>
      <p:pic>
        <p:nvPicPr>
          <p:cNvPr id="4" name="Picture 3" descr="Screen Shot 2015-05-17 at 22.10.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812" y="1143000"/>
            <a:ext cx="3092919" cy="5715000"/>
          </a:xfrm>
          <a:prstGeom prst="rect">
            <a:avLst/>
          </a:prstGeom>
        </p:spPr>
      </p:pic>
      <p:sp>
        <p:nvSpPr>
          <p:cNvPr id="7" name="Right Arrow 6"/>
          <p:cNvSpPr/>
          <p:nvPr/>
        </p:nvSpPr>
        <p:spPr>
          <a:xfrm>
            <a:off x="6323012" y="4648200"/>
            <a:ext cx="1828800" cy="8382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3199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Options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3" name="Rectangle 2"/>
          <p:cNvSpPr/>
          <p:nvPr/>
        </p:nvSpPr>
        <p:spPr>
          <a:xfrm>
            <a:off x="5020943" y="1066800"/>
            <a:ext cx="7161213" cy="954107"/>
          </a:xfrm>
          <a:prstGeom prst="rect">
            <a:avLst/>
          </a:prstGeom>
        </p:spPr>
        <p:txBody>
          <a:bodyPr wrap="square">
            <a:spAutoFit/>
          </a:bodyPr>
          <a:lstStyle/>
          <a:p>
            <a:pPr algn="ctr">
              <a:defRPr/>
            </a:pPr>
            <a:r>
              <a:rPr lang="en-US" sz="2800" b="1" dirty="0">
                <a:solidFill>
                  <a:srgbClr val="4F81BD">
                    <a:lumMod val="75000"/>
                  </a:srgbClr>
                </a:solidFill>
              </a:rPr>
              <a:t>Best Android Emulator</a:t>
            </a:r>
          </a:p>
          <a:p>
            <a:pPr algn="ctr">
              <a:defRPr/>
            </a:pPr>
            <a:r>
              <a:rPr lang="en-US" sz="2800" b="1" dirty="0">
                <a:solidFill>
                  <a:srgbClr val="4F81BD">
                    <a:lumMod val="75000"/>
                  </a:srgbClr>
                </a:solidFill>
                <a:hlinkClick r:id="rId3"/>
              </a:rPr>
              <a:t>https://cloud.genymotion.com/page/doc/</a:t>
            </a:r>
            <a:endParaRPr lang="en-US" sz="2800" b="1" dirty="0">
              <a:solidFill>
                <a:srgbClr val="4F81BD">
                  <a:lumMod val="75000"/>
                </a:srgbClr>
              </a:solidFill>
            </a:endParaRPr>
          </a:p>
        </p:txBody>
      </p:sp>
      <p:pic>
        <p:nvPicPr>
          <p:cNvPr id="9" name="Picture 8" descr="Screen Shot 2015-05-17 at 22.1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38" y="1066800"/>
            <a:ext cx="5150074" cy="5781044"/>
          </a:xfrm>
          <a:prstGeom prst="rect">
            <a:avLst/>
          </a:prstGeom>
        </p:spPr>
      </p:pic>
    </p:spTree>
    <p:extLst>
      <p:ext uri="{BB962C8B-B14F-4D97-AF65-F5344CB8AC3E}">
        <p14:creationId xmlns:p14="http://schemas.microsoft.com/office/powerpoint/2010/main" val="127838795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2123658"/>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Managing Projects Overview</a:t>
            </a: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423946577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1# Android Application Module</a:t>
            </a: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idx="1"/>
          </p:nvPr>
        </p:nvSpPr>
        <p:spPr>
          <a:xfrm>
            <a:off x="150813" y="1600220"/>
            <a:ext cx="10554573" cy="1066799"/>
          </a:xfrm>
        </p:spPr>
        <p:txBody>
          <a:bodyPr/>
          <a:lstStyle/>
          <a:p>
            <a:pPr marL="0" indent="0">
              <a:buNone/>
            </a:pPr>
            <a:endParaRPr lang="en-US" sz="2000" dirty="0" smtClean="0">
              <a:solidFill>
                <a:srgbClr val="000000"/>
              </a:solidFill>
            </a:endParaRPr>
          </a:p>
          <a:p>
            <a:pPr marL="0" indent="0">
              <a:buNone/>
            </a:pPr>
            <a:endParaRPr lang="en-US" sz="2000" dirty="0">
              <a:solidFill>
                <a:srgbClr val="000000"/>
              </a:solidFill>
            </a:endParaRPr>
          </a:p>
          <a:p>
            <a:pPr marL="0" indent="0">
              <a:buNone/>
            </a:pPr>
            <a:r>
              <a:rPr lang="en-US" sz="2000" dirty="0" smtClean="0">
                <a:solidFill>
                  <a:srgbClr val="000000"/>
                </a:solidFill>
              </a:rPr>
              <a:t>Container </a:t>
            </a:r>
            <a:r>
              <a:rPr lang="en-US" sz="2000" dirty="0">
                <a:solidFill>
                  <a:srgbClr val="000000"/>
                </a:solidFill>
              </a:rPr>
              <a:t>for your </a:t>
            </a:r>
            <a:r>
              <a:rPr lang="en-US" sz="2000" dirty="0" smtClean="0">
                <a:solidFill>
                  <a:srgbClr val="000000"/>
                </a:solidFill>
              </a:rPr>
              <a:t>application</a:t>
            </a:r>
          </a:p>
          <a:p>
            <a:r>
              <a:rPr lang="en-US" sz="2000" dirty="0">
                <a:solidFill>
                  <a:srgbClr val="000000"/>
                </a:solidFill>
              </a:rPr>
              <a:t>S</a:t>
            </a:r>
            <a:r>
              <a:rPr lang="en-US" sz="2000" dirty="0" smtClean="0">
                <a:solidFill>
                  <a:srgbClr val="000000"/>
                </a:solidFill>
              </a:rPr>
              <a:t>ource code </a:t>
            </a:r>
          </a:p>
          <a:p>
            <a:r>
              <a:rPr lang="en-US" sz="2000" dirty="0">
                <a:solidFill>
                  <a:srgbClr val="000000"/>
                </a:solidFill>
              </a:rPr>
              <a:t>R</a:t>
            </a:r>
            <a:r>
              <a:rPr lang="en-US" sz="2000" dirty="0" smtClean="0">
                <a:solidFill>
                  <a:srgbClr val="000000"/>
                </a:solidFill>
              </a:rPr>
              <a:t>esource files</a:t>
            </a:r>
          </a:p>
          <a:p>
            <a:r>
              <a:rPr lang="en-US" sz="2000" dirty="0">
                <a:solidFill>
                  <a:srgbClr val="000000"/>
                </a:solidFill>
              </a:rPr>
              <a:t>A</a:t>
            </a:r>
            <a:r>
              <a:rPr lang="en-US" sz="2000" dirty="0" smtClean="0">
                <a:solidFill>
                  <a:srgbClr val="000000"/>
                </a:solidFill>
              </a:rPr>
              <a:t>pplication </a:t>
            </a:r>
            <a:r>
              <a:rPr lang="en-US" sz="2000" dirty="0">
                <a:solidFill>
                  <a:srgbClr val="000000"/>
                </a:solidFill>
              </a:rPr>
              <a:t>level settings, </a:t>
            </a:r>
            <a:endParaRPr lang="en-US" sz="2000" dirty="0" smtClean="0">
              <a:solidFill>
                <a:srgbClr val="000000"/>
              </a:solidFill>
            </a:endParaRPr>
          </a:p>
          <a:p>
            <a:r>
              <a:rPr lang="en-US" sz="2000" dirty="0" smtClean="0">
                <a:solidFill>
                  <a:srgbClr val="000000"/>
                </a:solidFill>
              </a:rPr>
              <a:t>Android </a:t>
            </a:r>
            <a:r>
              <a:rPr lang="en-US" sz="2000" dirty="0">
                <a:solidFill>
                  <a:srgbClr val="000000"/>
                </a:solidFill>
              </a:rPr>
              <a:t>Manifest file. </a:t>
            </a:r>
            <a:endParaRPr lang="en-US" sz="2000" dirty="0" smtClean="0">
              <a:solidFill>
                <a:srgbClr val="000000"/>
              </a:solidFill>
            </a:endParaRPr>
          </a:p>
        </p:txBody>
      </p:sp>
      <p:pic>
        <p:nvPicPr>
          <p:cNvPr id="10" name="Picture 9" descr="Screen Shot 2015-05-05 at 22.46.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5213" y="1066800"/>
            <a:ext cx="7313614" cy="5562600"/>
          </a:xfrm>
          <a:prstGeom prst="rect">
            <a:avLst/>
          </a:prstGeom>
        </p:spPr>
      </p:pic>
      <p:sp>
        <p:nvSpPr>
          <p:cNvPr id="11" name="Oval 10"/>
          <p:cNvSpPr/>
          <p:nvPr/>
        </p:nvSpPr>
        <p:spPr>
          <a:xfrm>
            <a:off x="4189412" y="1143000"/>
            <a:ext cx="4038600" cy="55626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87694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2</a:t>
            </a:r>
            <a:r>
              <a:rPr lang="en-US" b="1" kern="0" dirty="0" smtClean="0">
                <a:solidFill>
                  <a:schemeClr val="bg1"/>
                </a:solidFill>
              </a:rPr>
              <a:t># Test Module</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idx="1"/>
          </p:nvPr>
        </p:nvSpPr>
        <p:spPr>
          <a:xfrm>
            <a:off x="150813" y="1600220"/>
            <a:ext cx="10554573" cy="1066799"/>
          </a:xfrm>
        </p:spPr>
        <p:txBody>
          <a:bodyPr/>
          <a:lstStyle/>
          <a:p>
            <a:pPr marL="0" indent="0">
              <a:buNone/>
            </a:pPr>
            <a:endParaRPr lang="en-US" sz="2000" dirty="0" smtClean="0">
              <a:solidFill>
                <a:srgbClr val="000000"/>
              </a:solidFill>
            </a:endParaRPr>
          </a:p>
          <a:p>
            <a:pPr marL="0" indent="0">
              <a:buNone/>
            </a:pPr>
            <a:endParaRPr lang="en-US" sz="2000" dirty="0">
              <a:solidFill>
                <a:srgbClr val="000000"/>
              </a:solidFill>
            </a:endParaRPr>
          </a:p>
          <a:p>
            <a:pPr>
              <a:buFont typeface="Wingdings" charset="2"/>
              <a:buChar char="§"/>
            </a:pPr>
            <a:r>
              <a:rPr lang="en-US" sz="2000" dirty="0">
                <a:solidFill>
                  <a:srgbClr val="000000"/>
                </a:solidFill>
              </a:rPr>
              <a:t>These modules contain code to test your application projects </a:t>
            </a:r>
            <a:r>
              <a:rPr lang="en-US" sz="2000" dirty="0" smtClean="0">
                <a:solidFill>
                  <a:srgbClr val="000000"/>
                </a:solidFill>
              </a:rPr>
              <a:t>and </a:t>
            </a:r>
            <a:r>
              <a:rPr lang="en-US" sz="2000" dirty="0">
                <a:solidFill>
                  <a:srgbClr val="000000"/>
                </a:solidFill>
              </a:rPr>
              <a:t>are built into test applications that run on a </a:t>
            </a:r>
            <a:r>
              <a:rPr lang="en-US" sz="2000" dirty="0" smtClean="0">
                <a:solidFill>
                  <a:srgbClr val="000000"/>
                </a:solidFill>
              </a:rPr>
              <a:t>device</a:t>
            </a:r>
          </a:p>
          <a:p>
            <a:pPr>
              <a:buFont typeface="Wingdings" charset="2"/>
              <a:buChar char="§"/>
            </a:pPr>
            <a:r>
              <a:rPr lang="en-US" sz="2000" dirty="0" smtClean="0">
                <a:solidFill>
                  <a:srgbClr val="000000"/>
                </a:solidFill>
              </a:rPr>
              <a:t>By </a:t>
            </a:r>
            <a:r>
              <a:rPr lang="en-US" sz="2000" dirty="0">
                <a:solidFill>
                  <a:srgbClr val="000000"/>
                </a:solidFill>
              </a:rPr>
              <a:t>default, </a:t>
            </a:r>
            <a:r>
              <a:rPr lang="en-US" sz="2000" dirty="0" smtClean="0">
                <a:solidFill>
                  <a:srgbClr val="000000"/>
                </a:solidFill>
              </a:rPr>
              <a:t>Android </a:t>
            </a:r>
            <a:r>
              <a:rPr lang="en-US" sz="2000" dirty="0">
                <a:solidFill>
                  <a:srgbClr val="000000"/>
                </a:solidFill>
              </a:rPr>
              <a:t>Studio </a:t>
            </a:r>
            <a:r>
              <a:rPr lang="en-US" sz="2000" dirty="0" smtClean="0">
                <a:solidFill>
                  <a:srgbClr val="000000"/>
                </a:solidFill>
              </a:rPr>
              <a:t>creates the </a:t>
            </a:r>
            <a:r>
              <a:rPr lang="en-US" sz="2000" dirty="0" err="1">
                <a:solidFill>
                  <a:srgbClr val="000000"/>
                </a:solidFill>
              </a:rPr>
              <a:t>androidTest</a:t>
            </a:r>
            <a:r>
              <a:rPr lang="en-US" sz="2000" dirty="0">
                <a:solidFill>
                  <a:srgbClr val="000000"/>
                </a:solidFill>
              </a:rPr>
              <a:t> </a:t>
            </a:r>
            <a:r>
              <a:rPr lang="en-US" sz="2000" dirty="0" smtClean="0">
                <a:solidFill>
                  <a:srgbClr val="000000"/>
                </a:solidFill>
              </a:rPr>
              <a:t>module for</a:t>
            </a:r>
          </a:p>
          <a:p>
            <a:pPr marL="0" indent="0">
              <a:buNone/>
            </a:pPr>
            <a:r>
              <a:rPr lang="en-US" sz="2000" dirty="0" smtClean="0">
                <a:solidFill>
                  <a:srgbClr val="000000"/>
                </a:solidFill>
              </a:rPr>
              <a:t>     inserting </a:t>
            </a:r>
            <a:r>
              <a:rPr lang="en-US" sz="2000" dirty="0" err="1">
                <a:solidFill>
                  <a:srgbClr val="000000"/>
                </a:solidFill>
              </a:rPr>
              <a:t>JUnit</a:t>
            </a:r>
            <a:r>
              <a:rPr lang="en-US" sz="2000" dirty="0">
                <a:solidFill>
                  <a:srgbClr val="000000"/>
                </a:solidFill>
              </a:rPr>
              <a:t> </a:t>
            </a:r>
            <a:r>
              <a:rPr lang="en-US" sz="2000" dirty="0" smtClean="0">
                <a:solidFill>
                  <a:srgbClr val="000000"/>
                </a:solidFill>
              </a:rPr>
              <a:t>tests.</a:t>
            </a:r>
          </a:p>
          <a:p>
            <a:pPr>
              <a:buFont typeface="Wingdings" charset="2"/>
              <a:buChar char="§"/>
            </a:pPr>
            <a:r>
              <a:rPr lang="en-US" sz="2000" dirty="0" smtClean="0">
                <a:solidFill>
                  <a:srgbClr val="000000"/>
                </a:solidFill>
              </a:rPr>
              <a:t>Used for writing your test cases for your application.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301" y="1066800"/>
            <a:ext cx="3291276" cy="5562600"/>
          </a:xfrm>
          <a:prstGeom prst="rect">
            <a:avLst/>
          </a:prstGeom>
        </p:spPr>
      </p:pic>
      <p:sp>
        <p:nvSpPr>
          <p:cNvPr id="11" name="Oval 10"/>
          <p:cNvSpPr/>
          <p:nvPr/>
        </p:nvSpPr>
        <p:spPr>
          <a:xfrm>
            <a:off x="8532814" y="2133600"/>
            <a:ext cx="3505200" cy="1219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3266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3# Library Module</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4" name="Content Placeholder 3"/>
          <p:cNvSpPr>
            <a:spLocks noGrp="1"/>
          </p:cNvSpPr>
          <p:nvPr>
            <p:ph idx="1"/>
          </p:nvPr>
        </p:nvSpPr>
        <p:spPr>
          <a:xfrm>
            <a:off x="150813" y="1600220"/>
            <a:ext cx="10554573" cy="1066799"/>
          </a:xfrm>
        </p:spPr>
        <p:txBody>
          <a:bodyPr/>
          <a:lstStyle/>
          <a:p>
            <a:pPr marL="0" indent="0">
              <a:buNone/>
            </a:pPr>
            <a:endParaRPr lang="en-US" sz="2000" dirty="0" smtClean="0">
              <a:solidFill>
                <a:srgbClr val="000000"/>
              </a:solidFill>
            </a:endParaRPr>
          </a:p>
          <a:p>
            <a:pPr marL="457200" indent="-457200">
              <a:buFont typeface="+mj-ea"/>
              <a:buAutoNum type="circleNumDbPlain"/>
            </a:pPr>
            <a:endParaRPr lang="en-US" sz="2000" dirty="0">
              <a:solidFill>
                <a:srgbClr val="000000"/>
              </a:solidFill>
            </a:endParaRPr>
          </a:p>
          <a:p>
            <a:pPr>
              <a:buFont typeface="Wingdings" charset="2"/>
              <a:buChar char="§"/>
            </a:pPr>
            <a:r>
              <a:rPr lang="en-US" sz="2000" dirty="0">
                <a:solidFill>
                  <a:srgbClr val="000000"/>
                </a:solidFill>
              </a:rPr>
              <a:t>C</a:t>
            </a:r>
            <a:r>
              <a:rPr lang="en-US" sz="2000" dirty="0" smtClean="0">
                <a:solidFill>
                  <a:srgbClr val="000000"/>
                </a:solidFill>
              </a:rPr>
              <a:t>ontain </a:t>
            </a:r>
            <a:r>
              <a:rPr lang="en-US" sz="2000" dirty="0">
                <a:solidFill>
                  <a:srgbClr val="000000"/>
                </a:solidFill>
              </a:rPr>
              <a:t>shareable Android source code </a:t>
            </a:r>
            <a:endParaRPr lang="en-US" sz="2000" dirty="0" smtClean="0">
              <a:solidFill>
                <a:srgbClr val="000000"/>
              </a:solidFill>
            </a:endParaRPr>
          </a:p>
          <a:p>
            <a:pPr>
              <a:buFont typeface="Wingdings" charset="2"/>
              <a:buChar char="§"/>
            </a:pPr>
            <a:r>
              <a:rPr lang="en-US" sz="2000" dirty="0" smtClean="0">
                <a:solidFill>
                  <a:srgbClr val="000000"/>
                </a:solidFill>
              </a:rPr>
              <a:t>Contains resources that you can reference in Android projects. </a:t>
            </a:r>
          </a:p>
          <a:p>
            <a:pPr>
              <a:buFont typeface="Wingdings" charset="2"/>
              <a:buChar char="§"/>
            </a:pPr>
            <a:r>
              <a:rPr lang="en-US" sz="2000" dirty="0" smtClean="0">
                <a:solidFill>
                  <a:srgbClr val="000000"/>
                </a:solidFill>
              </a:rPr>
              <a:t>This is useful when you have common code that you </a:t>
            </a:r>
          </a:p>
          <a:p>
            <a:pPr marL="0" indent="0">
              <a:buNone/>
            </a:pPr>
            <a:r>
              <a:rPr lang="en-US" sz="2000" dirty="0" smtClean="0">
                <a:solidFill>
                  <a:srgbClr val="000000"/>
                </a:solidFill>
              </a:rPr>
              <a:t>want to reuse. </a:t>
            </a:r>
          </a:p>
          <a:p>
            <a:pPr>
              <a:buFont typeface="Wingdings" charset="2"/>
              <a:buChar char="§"/>
            </a:pPr>
            <a:r>
              <a:rPr lang="en-US" sz="2000" dirty="0" smtClean="0">
                <a:solidFill>
                  <a:srgbClr val="000000"/>
                </a:solidFill>
              </a:rPr>
              <a:t>Library modules cannot be installed onto a device</a:t>
            </a:r>
          </a:p>
        </p:txBody>
      </p:sp>
    </p:spTree>
    <p:extLst>
      <p:ext uri="{BB962C8B-B14F-4D97-AF65-F5344CB8AC3E}">
        <p14:creationId xmlns:p14="http://schemas.microsoft.com/office/powerpoint/2010/main" val="378604697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3# Library Module</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3" name="Picture 2" descr="Screen Shot 2015-05-05 at 22.54.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289" y="1371600"/>
            <a:ext cx="6806538" cy="5181600"/>
          </a:xfrm>
          <a:prstGeom prst="rect">
            <a:avLst/>
          </a:prstGeom>
        </p:spPr>
      </p:pic>
      <p:pic>
        <p:nvPicPr>
          <p:cNvPr id="5" name="Picture 4" descr="Screen Shot 2015-05-05 at 22.57.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7" y="1371600"/>
            <a:ext cx="3708305" cy="5181600"/>
          </a:xfrm>
          <a:prstGeom prst="rect">
            <a:avLst/>
          </a:prstGeom>
        </p:spPr>
      </p:pic>
      <p:sp>
        <p:nvSpPr>
          <p:cNvPr id="7" name="Right Arrow 6"/>
          <p:cNvSpPr/>
          <p:nvPr/>
        </p:nvSpPr>
        <p:spPr>
          <a:xfrm>
            <a:off x="3732213" y="4648200"/>
            <a:ext cx="1676401" cy="533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170612" y="4648200"/>
            <a:ext cx="5181600" cy="16764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5050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Architecture</a:t>
            </a:r>
            <a:endParaRPr lang="en-US" dirty="0"/>
          </a:p>
        </p:txBody>
      </p:sp>
      <p:pic>
        <p:nvPicPr>
          <p:cNvPr id="2" name="Picture 1" descr="Android-Stack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012" y="1028700"/>
            <a:ext cx="8151812" cy="5829300"/>
          </a:xfrm>
          <a:prstGeom prst="rect">
            <a:avLst/>
          </a:prstGeom>
        </p:spPr>
      </p:pic>
    </p:spTree>
    <p:extLst>
      <p:ext uri="{BB962C8B-B14F-4D97-AF65-F5344CB8AC3E}">
        <p14:creationId xmlns:p14="http://schemas.microsoft.com/office/powerpoint/2010/main" val="8422371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2123658"/>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Android Studio Project Structure</a:t>
            </a: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21813451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smtClean="0">
                <a:solidFill>
                  <a:schemeClr val="bg1"/>
                </a:solidFill>
              </a:rPr>
              <a:t>1# Project Module Overview </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531812" y="1524000"/>
            <a:ext cx="304801" cy="369332"/>
          </a:xfrm>
          <a:prstGeom prst="rect">
            <a:avLst/>
          </a:prstGeom>
          <a:noFill/>
        </p:spPr>
        <p:txBody>
          <a:bodyPr wrap="square" rtlCol="0">
            <a:spAutoFit/>
          </a:bodyPr>
          <a:lstStyle/>
          <a:p>
            <a:r>
              <a:rPr lang="en-US" dirty="0" smtClean="0"/>
              <a:t>1</a:t>
            </a:r>
            <a:endParaRPr lang="en-US" dirty="0"/>
          </a:p>
        </p:txBody>
      </p:sp>
      <p:pic>
        <p:nvPicPr>
          <p:cNvPr id="5" name="Picture 4" descr="Screen Shot 2015-05-05 at 23.1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24" y="1066800"/>
            <a:ext cx="8734501" cy="5715000"/>
          </a:xfrm>
          <a:prstGeom prst="rect">
            <a:avLst/>
          </a:prstGeom>
        </p:spPr>
      </p:pic>
      <p:sp>
        <p:nvSpPr>
          <p:cNvPr id="9" name="Right Arrow 8"/>
          <p:cNvSpPr/>
          <p:nvPr/>
        </p:nvSpPr>
        <p:spPr>
          <a:xfrm>
            <a:off x="912812" y="1676400"/>
            <a:ext cx="2895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1446212" y="19050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370012" y="32004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1217612" y="47244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55612" y="15240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065213" y="1752600"/>
            <a:ext cx="304801" cy="369332"/>
          </a:xfrm>
          <a:prstGeom prst="rect">
            <a:avLst/>
          </a:prstGeom>
          <a:noFill/>
        </p:spPr>
        <p:txBody>
          <a:bodyPr wrap="square" rtlCol="0">
            <a:spAutoFit/>
          </a:bodyPr>
          <a:lstStyle/>
          <a:p>
            <a:r>
              <a:rPr lang="en-US" dirty="0"/>
              <a:t>2</a:t>
            </a:r>
          </a:p>
        </p:txBody>
      </p:sp>
      <p:sp>
        <p:nvSpPr>
          <p:cNvPr id="16" name="Oval 15"/>
          <p:cNvSpPr/>
          <p:nvPr/>
        </p:nvSpPr>
        <p:spPr>
          <a:xfrm>
            <a:off x="989012" y="17526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89013" y="3048000"/>
            <a:ext cx="304801" cy="369332"/>
          </a:xfrm>
          <a:prstGeom prst="rect">
            <a:avLst/>
          </a:prstGeom>
          <a:noFill/>
        </p:spPr>
        <p:txBody>
          <a:bodyPr wrap="square" rtlCol="0">
            <a:spAutoFit/>
          </a:bodyPr>
          <a:lstStyle/>
          <a:p>
            <a:r>
              <a:rPr lang="en-US" dirty="0"/>
              <a:t>3</a:t>
            </a:r>
          </a:p>
        </p:txBody>
      </p:sp>
      <p:sp>
        <p:nvSpPr>
          <p:cNvPr id="18" name="Oval 17"/>
          <p:cNvSpPr/>
          <p:nvPr/>
        </p:nvSpPr>
        <p:spPr>
          <a:xfrm>
            <a:off x="912812" y="30480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836611" y="4572000"/>
            <a:ext cx="304801" cy="369332"/>
          </a:xfrm>
          <a:prstGeom prst="rect">
            <a:avLst/>
          </a:prstGeom>
          <a:noFill/>
        </p:spPr>
        <p:txBody>
          <a:bodyPr wrap="square" rtlCol="0">
            <a:spAutoFit/>
          </a:bodyPr>
          <a:lstStyle/>
          <a:p>
            <a:r>
              <a:rPr lang="en-US" dirty="0"/>
              <a:t>4</a:t>
            </a:r>
          </a:p>
        </p:txBody>
      </p:sp>
      <p:sp>
        <p:nvSpPr>
          <p:cNvPr id="20" name="Oval 19"/>
          <p:cNvSpPr/>
          <p:nvPr/>
        </p:nvSpPr>
        <p:spPr>
          <a:xfrm>
            <a:off x="760413" y="45720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45838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Overview</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73048543"/>
              </p:ext>
            </p:extLst>
          </p:nvPr>
        </p:nvGraphicFramePr>
        <p:xfrm>
          <a:off x="912812" y="1066804"/>
          <a:ext cx="10439400" cy="5851111"/>
        </p:xfrm>
        <a:graphic>
          <a:graphicData uri="http://schemas.openxmlformats.org/drawingml/2006/table">
            <a:tbl>
              <a:tblPr firstRow="1" bandRow="1">
                <a:tableStyleId>{5C22544A-7EE6-4342-B048-85BDC9FD1C3A}</a:tableStyleId>
              </a:tblPr>
              <a:tblGrid>
                <a:gridCol w="3759079"/>
                <a:gridCol w="6680321"/>
              </a:tblGrid>
              <a:tr h="448586">
                <a:tc>
                  <a:txBody>
                    <a:bodyPr/>
                    <a:lstStyle/>
                    <a:p>
                      <a:pPr algn="ctr"/>
                      <a:r>
                        <a:rPr lang="en-US" dirty="0" smtClean="0"/>
                        <a:t>Filename</a:t>
                      </a:r>
                      <a:endParaRPr lang="en-US" dirty="0"/>
                    </a:p>
                  </a:txBody>
                  <a:tcPr/>
                </a:tc>
                <a:tc>
                  <a:txBody>
                    <a:bodyPr/>
                    <a:lstStyle/>
                    <a:p>
                      <a:pPr algn="ctr"/>
                      <a:r>
                        <a:rPr lang="en-US" dirty="0" smtClean="0"/>
                        <a:t>Details</a:t>
                      </a:r>
                      <a:endParaRPr lang="en-US" dirty="0"/>
                    </a:p>
                  </a:txBody>
                  <a:tcPr/>
                </a:tc>
              </a:tr>
              <a:tr h="635497">
                <a:tc>
                  <a:txBody>
                    <a:bodyPr/>
                    <a:lstStyle/>
                    <a:p>
                      <a:r>
                        <a:rPr lang="en-US" sz="2000" dirty="0" smtClean="0"/>
                        <a:t>.idea</a:t>
                      </a:r>
                      <a:endParaRPr lang="en-US" sz="2000" dirty="0"/>
                    </a:p>
                  </a:txBody>
                  <a:tcPr/>
                </a:tc>
                <a:tc>
                  <a:txBody>
                    <a:bodyPr/>
                    <a:lstStyle/>
                    <a:p>
                      <a:r>
                        <a:rPr lang="en-US" sz="2000" dirty="0" smtClean="0"/>
                        <a:t>Directory for </a:t>
                      </a:r>
                      <a:r>
                        <a:rPr lang="en-US" sz="2000" dirty="0" err="1" smtClean="0"/>
                        <a:t>IntelliJ</a:t>
                      </a:r>
                      <a:r>
                        <a:rPr lang="en-US" sz="2000" dirty="0" smtClean="0"/>
                        <a:t> IDEA settings.</a:t>
                      </a:r>
                      <a:endParaRPr lang="en-US" sz="2000" dirty="0"/>
                    </a:p>
                  </a:txBody>
                  <a:tcPr/>
                </a:tc>
              </a:tr>
              <a:tr h="635497">
                <a:tc>
                  <a:txBody>
                    <a:bodyPr/>
                    <a:lstStyle/>
                    <a:p>
                      <a:r>
                        <a:rPr lang="en-US" sz="2000" dirty="0" smtClean="0"/>
                        <a:t>app</a:t>
                      </a:r>
                      <a:endParaRPr lang="en-US" sz="2000" dirty="0"/>
                    </a:p>
                  </a:txBody>
                  <a:tcPr/>
                </a:tc>
                <a:tc>
                  <a:txBody>
                    <a:bodyPr/>
                    <a:lstStyle/>
                    <a:p>
                      <a:r>
                        <a:rPr lang="en-US" sz="2000" dirty="0" smtClean="0"/>
                        <a:t>Application module directories and files. </a:t>
                      </a:r>
                      <a:endParaRPr lang="en-US" sz="2000" dirty="0"/>
                    </a:p>
                  </a:txBody>
                  <a:tcPr/>
                </a:tc>
              </a:tr>
              <a:tr h="635497">
                <a:tc>
                  <a:txBody>
                    <a:bodyPr/>
                    <a:lstStyle/>
                    <a:p>
                      <a:r>
                        <a:rPr lang="en-US" sz="2000" dirty="0" smtClean="0"/>
                        <a:t>build</a:t>
                      </a:r>
                      <a:endParaRPr lang="en-US" sz="2000" dirty="0"/>
                    </a:p>
                  </a:txBody>
                  <a:tcPr/>
                </a:tc>
                <a:tc>
                  <a:txBody>
                    <a:bodyPr/>
                    <a:lstStyle/>
                    <a:p>
                      <a:r>
                        <a:rPr lang="en-US" sz="2000" dirty="0" smtClean="0"/>
                        <a:t>This directory stories the build output for all project modules.</a:t>
                      </a:r>
                      <a:endParaRPr lang="en-US" sz="2000" dirty="0"/>
                    </a:p>
                  </a:txBody>
                  <a:tcPr/>
                </a:tc>
              </a:tr>
              <a:tr h="635497">
                <a:tc>
                  <a:txBody>
                    <a:bodyPr/>
                    <a:lstStyle/>
                    <a:p>
                      <a:r>
                        <a:rPr lang="en-US" sz="2000" dirty="0" smtClean="0"/>
                        <a:t>gradle</a:t>
                      </a:r>
                      <a:endParaRPr lang="en-US" sz="2000" dirty="0"/>
                    </a:p>
                  </a:txBody>
                  <a:tcPr/>
                </a:tc>
                <a:tc>
                  <a:txBody>
                    <a:bodyPr/>
                    <a:lstStyle/>
                    <a:p>
                      <a:r>
                        <a:rPr lang="en-US" sz="2000" dirty="0" smtClean="0"/>
                        <a:t>Contains the </a:t>
                      </a:r>
                      <a:r>
                        <a:rPr lang="en-US" sz="2000" dirty="0" err="1" smtClean="0"/>
                        <a:t>gradler</a:t>
                      </a:r>
                      <a:r>
                        <a:rPr lang="en-US" sz="2000" dirty="0" smtClean="0"/>
                        <a:t>-wrapper files. </a:t>
                      </a:r>
                      <a:endParaRPr lang="en-US" sz="2000" dirty="0"/>
                    </a:p>
                  </a:txBody>
                  <a:tcPr/>
                </a:tc>
              </a:tr>
              <a:tr h="635497">
                <a:tc>
                  <a:txBody>
                    <a:bodyPr/>
                    <a:lstStyle/>
                    <a:p>
                      <a:r>
                        <a:rPr lang="en-US" sz="2000" dirty="0" smtClean="0"/>
                        <a:t>.</a:t>
                      </a:r>
                      <a:r>
                        <a:rPr lang="en-US" sz="2000" dirty="0" err="1" smtClean="0"/>
                        <a:t>gitignore</a:t>
                      </a:r>
                      <a:endParaRPr lang="en-US" sz="2000" dirty="0"/>
                    </a:p>
                  </a:txBody>
                  <a:tcPr/>
                </a:tc>
                <a:tc>
                  <a:txBody>
                    <a:bodyPr/>
                    <a:lstStyle/>
                    <a:p>
                      <a:r>
                        <a:rPr lang="en-US" sz="2000" dirty="0" smtClean="0"/>
                        <a:t>Specifies the untracked files that </a:t>
                      </a:r>
                      <a:r>
                        <a:rPr lang="en-US" sz="2000" dirty="0" err="1" smtClean="0"/>
                        <a:t>Git</a:t>
                      </a:r>
                      <a:r>
                        <a:rPr lang="en-US" sz="2000" dirty="0" smtClean="0"/>
                        <a:t> should ignore.</a:t>
                      </a:r>
                      <a:endParaRPr lang="en-US" sz="2000" dirty="0"/>
                    </a:p>
                  </a:txBody>
                  <a:tcPr/>
                </a:tc>
              </a:tr>
              <a:tr h="2165123">
                <a:tc>
                  <a:txBody>
                    <a:bodyPr/>
                    <a:lstStyle/>
                    <a:p>
                      <a:r>
                        <a:rPr lang="en-US" sz="2000" dirty="0" err="1" smtClean="0"/>
                        <a:t>build.gradle</a:t>
                      </a:r>
                      <a:endParaRPr lang="en-US" sz="2000"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2000" dirty="0" smtClean="0"/>
                        <a:t>This file is integral to the project</a:t>
                      </a:r>
                    </a:p>
                    <a:p>
                      <a:pPr marL="285750" indent="-285750">
                        <a:buFont typeface="Arial"/>
                        <a:buChar char="•"/>
                      </a:pPr>
                      <a:r>
                        <a:rPr lang="en-US" sz="2000" dirty="0" smtClean="0"/>
                        <a:t>Customizable properties for the build system. </a:t>
                      </a:r>
                    </a:p>
                    <a:p>
                      <a:pPr marL="285750" indent="-285750">
                        <a:buFont typeface="Arial"/>
                        <a:buChar char="•"/>
                      </a:pPr>
                      <a:r>
                        <a:rPr lang="en-US" sz="2000" dirty="0" smtClean="0"/>
                        <a:t>You can edit this file to specify the default build settings used by the application modules </a:t>
                      </a:r>
                    </a:p>
                    <a:p>
                      <a:pPr marL="285750" indent="-285750">
                        <a:buFont typeface="Arial"/>
                        <a:buChar char="•"/>
                      </a:pPr>
                      <a:r>
                        <a:rPr lang="en-US" sz="2000" dirty="0" smtClean="0"/>
                        <a:t>Set the location of your </a:t>
                      </a:r>
                      <a:r>
                        <a:rPr lang="en-US" sz="2000" dirty="0" err="1" smtClean="0"/>
                        <a:t>keystore</a:t>
                      </a:r>
                      <a:r>
                        <a:rPr lang="en-US" sz="2000" dirty="0" smtClean="0"/>
                        <a:t> and key alias so that the build tools can sign your application when building in release mode.</a:t>
                      </a:r>
                      <a:endParaRPr lang="en-US" sz="2000" dirty="0"/>
                    </a:p>
                  </a:txBody>
                  <a:tcPr/>
                </a:tc>
              </a:tr>
            </a:tbl>
          </a:graphicData>
        </a:graphic>
      </p:graphicFrame>
    </p:spTree>
    <p:extLst>
      <p:ext uri="{BB962C8B-B14F-4D97-AF65-F5344CB8AC3E}">
        <p14:creationId xmlns:p14="http://schemas.microsoft.com/office/powerpoint/2010/main" val="24159765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Overview</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3384087"/>
              </p:ext>
            </p:extLst>
          </p:nvPr>
        </p:nvGraphicFramePr>
        <p:xfrm>
          <a:off x="912812" y="1066800"/>
          <a:ext cx="10439400" cy="5655056"/>
        </p:xfrm>
        <a:graphic>
          <a:graphicData uri="http://schemas.openxmlformats.org/drawingml/2006/table">
            <a:tbl>
              <a:tblPr firstRow="1" bandRow="1">
                <a:tableStyleId>{5C22544A-7EE6-4342-B048-85BDC9FD1C3A}</a:tableStyleId>
              </a:tblPr>
              <a:tblGrid>
                <a:gridCol w="3560067"/>
                <a:gridCol w="6879333"/>
              </a:tblGrid>
              <a:tr h="499746">
                <a:tc>
                  <a:txBody>
                    <a:bodyPr/>
                    <a:lstStyle/>
                    <a:p>
                      <a:pPr algn="ctr"/>
                      <a:r>
                        <a:rPr lang="en-US" dirty="0" smtClean="0"/>
                        <a:t>Filename</a:t>
                      </a:r>
                      <a:endParaRPr lang="en-US" dirty="0"/>
                    </a:p>
                  </a:txBody>
                  <a:tcPr/>
                </a:tc>
                <a:tc>
                  <a:txBody>
                    <a:bodyPr/>
                    <a:lstStyle/>
                    <a:p>
                      <a:pPr algn="ctr"/>
                      <a:r>
                        <a:rPr lang="en-US" dirty="0" smtClean="0"/>
                        <a:t>Details</a:t>
                      </a:r>
                      <a:endParaRPr lang="en-US" dirty="0"/>
                    </a:p>
                  </a:txBody>
                  <a:tcPr/>
                </a:tc>
              </a:tr>
              <a:tr h="707974">
                <a:tc>
                  <a:txBody>
                    <a:bodyPr/>
                    <a:lstStyle/>
                    <a:p>
                      <a:r>
                        <a:rPr lang="en-US" sz="2000" dirty="0" err="1" smtClean="0"/>
                        <a:t>gradlew</a:t>
                      </a:r>
                      <a:endParaRPr lang="en-US" sz="2000" dirty="0"/>
                    </a:p>
                  </a:txBody>
                  <a:tcPr/>
                </a:tc>
                <a:tc>
                  <a:txBody>
                    <a:bodyPr/>
                    <a:lstStyle/>
                    <a:p>
                      <a:r>
                        <a:rPr lang="en-US" sz="2000" dirty="0" smtClean="0"/>
                        <a:t>Gradle startup script for Unix.</a:t>
                      </a:r>
                      <a:endParaRPr lang="en-US" sz="2000" dirty="0"/>
                    </a:p>
                  </a:txBody>
                  <a:tcPr/>
                </a:tc>
              </a:tr>
              <a:tr h="707974">
                <a:tc>
                  <a:txBody>
                    <a:bodyPr/>
                    <a:lstStyle/>
                    <a:p>
                      <a:r>
                        <a:rPr lang="en-US" sz="2000" dirty="0" err="1" smtClean="0"/>
                        <a:t>gradlew.bat</a:t>
                      </a:r>
                      <a:endParaRPr lang="en-US" sz="2000" dirty="0"/>
                    </a:p>
                  </a:txBody>
                  <a:tcPr/>
                </a:tc>
                <a:tc>
                  <a:txBody>
                    <a:bodyPr/>
                    <a:lstStyle/>
                    <a:p>
                      <a:r>
                        <a:rPr lang="en-US" sz="2000" dirty="0" smtClean="0"/>
                        <a:t>Gradle startup script for Windows. </a:t>
                      </a:r>
                      <a:endParaRPr lang="en-US" sz="2000" dirty="0"/>
                    </a:p>
                  </a:txBody>
                  <a:tcPr/>
                </a:tc>
              </a:tr>
              <a:tr h="1599187">
                <a:tc>
                  <a:txBody>
                    <a:bodyPr/>
                    <a:lstStyle/>
                    <a:p>
                      <a:r>
                        <a:rPr lang="en-US" sz="2000" dirty="0" err="1" smtClean="0"/>
                        <a:t>local.properties</a:t>
                      </a:r>
                      <a:endParaRPr lang="en-US" sz="2000" dirty="0"/>
                    </a:p>
                  </a:txBody>
                  <a:tcPr/>
                </a:tc>
                <a:tc>
                  <a:txBody>
                    <a:bodyPr/>
                    <a:lstStyle/>
                    <a:p>
                      <a:r>
                        <a:rPr lang="en-US" sz="2000" dirty="0" smtClean="0"/>
                        <a:t>Customizable computer-specific properties for the build system, such as the path to the SDK installation.</a:t>
                      </a:r>
                    </a:p>
                    <a:p>
                      <a:r>
                        <a:rPr lang="en-US" sz="2000" dirty="0" smtClean="0"/>
                        <a:t> Because the content of the file is specific to the local installation of the SDK, the </a:t>
                      </a:r>
                      <a:r>
                        <a:rPr lang="en-US" sz="2000" dirty="0" err="1" smtClean="0"/>
                        <a:t>local.properties</a:t>
                      </a:r>
                      <a:r>
                        <a:rPr lang="en-US" sz="2000" dirty="0" smtClean="0"/>
                        <a:t> should not be maintained in a source revision control system. </a:t>
                      </a:r>
                      <a:endParaRPr lang="en-US" sz="2000" dirty="0"/>
                    </a:p>
                  </a:txBody>
                  <a:tcPr/>
                </a:tc>
              </a:tr>
              <a:tr h="707974">
                <a:tc>
                  <a:txBody>
                    <a:bodyPr/>
                    <a:lstStyle/>
                    <a:p>
                      <a:r>
                        <a:rPr lang="en-US" sz="2000" dirty="0" smtClean="0"/>
                        <a:t>.</a:t>
                      </a:r>
                      <a:r>
                        <a:rPr lang="en-US" sz="2000" dirty="0" err="1" smtClean="0"/>
                        <a:t>iml</a:t>
                      </a:r>
                      <a:endParaRPr lang="en-US" sz="2000" dirty="0"/>
                    </a:p>
                  </a:txBody>
                  <a:tcPr/>
                </a:tc>
                <a:tc>
                  <a:txBody>
                    <a:bodyPr/>
                    <a:lstStyle/>
                    <a:p>
                      <a:r>
                        <a:rPr lang="en-US" sz="2000" dirty="0" smtClean="0"/>
                        <a:t>Module file created by the </a:t>
                      </a:r>
                      <a:r>
                        <a:rPr lang="en-US" sz="2000" dirty="0" err="1" smtClean="0"/>
                        <a:t>IntelliJ</a:t>
                      </a:r>
                      <a:r>
                        <a:rPr lang="en-US" sz="2000" dirty="0" smtClean="0"/>
                        <a:t> IDEA to store module information.</a:t>
                      </a:r>
                      <a:endParaRPr lang="en-US" sz="2000" dirty="0"/>
                    </a:p>
                  </a:txBody>
                  <a:tcPr/>
                </a:tc>
              </a:tr>
              <a:tr h="707974">
                <a:tc>
                  <a:txBody>
                    <a:bodyPr/>
                    <a:lstStyle/>
                    <a:p>
                      <a:r>
                        <a:rPr lang="en-US" sz="2000" dirty="0" err="1" smtClean="0"/>
                        <a:t>settings.gradle</a:t>
                      </a:r>
                      <a:endParaRPr lang="en-US" sz="2000" dirty="0"/>
                    </a:p>
                  </a:txBody>
                  <a:tcPr/>
                </a:tc>
                <a:tc>
                  <a:txBody>
                    <a:bodyPr/>
                    <a:lstStyle/>
                    <a:p>
                      <a:r>
                        <a:rPr lang="en-US" sz="2000" dirty="0" smtClean="0"/>
                        <a:t>Specifies the sub-projects to build.</a:t>
                      </a:r>
                      <a:endParaRPr lang="en-US" sz="2000" dirty="0"/>
                    </a:p>
                  </a:txBody>
                  <a:tcPr/>
                </a:tc>
              </a:tr>
              <a:tr h="707974">
                <a:tc>
                  <a:txBody>
                    <a:bodyPr/>
                    <a:lstStyle/>
                    <a:p>
                      <a:r>
                        <a:rPr lang="en-US" sz="2000" dirty="0" err="1" smtClean="0"/>
                        <a:t>gradle.properties</a:t>
                      </a:r>
                      <a:endParaRPr lang="en-US" sz="2000" dirty="0"/>
                    </a:p>
                  </a:txBody>
                  <a:tcPr/>
                </a:tc>
                <a:tc>
                  <a:txBody>
                    <a:bodyPr/>
                    <a:lstStyle/>
                    <a:p>
                      <a:r>
                        <a:rPr lang="en-US" sz="2000" dirty="0" smtClean="0"/>
                        <a:t>Project-wide Gradle settings.</a:t>
                      </a:r>
                      <a:endParaRPr lang="en-US" sz="2000" dirty="0"/>
                    </a:p>
                  </a:txBody>
                  <a:tcPr/>
                </a:tc>
              </a:tr>
            </a:tbl>
          </a:graphicData>
        </a:graphic>
      </p:graphicFrame>
    </p:spTree>
    <p:extLst>
      <p:ext uri="{BB962C8B-B14F-4D97-AF65-F5344CB8AC3E}">
        <p14:creationId xmlns:p14="http://schemas.microsoft.com/office/powerpoint/2010/main" val="4875345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a:solidFill>
                  <a:schemeClr val="bg1"/>
                </a:solidFill>
              </a:rPr>
              <a:t>2</a:t>
            </a:r>
            <a:r>
              <a:rPr lang="en-US" b="1" kern="0" dirty="0" smtClean="0">
                <a:solidFill>
                  <a:schemeClr val="bg1"/>
                </a:solidFill>
              </a:rPr>
              <a:t># Application Module Overview </a:t>
            </a:r>
            <a:endParaRPr lang="en-US" b="1" kern="0" dirty="0">
              <a:solidFill>
                <a:schemeClr val="bg1"/>
              </a:solidFill>
            </a:endParaRPr>
          </a:p>
          <a:p>
            <a:pPr algn="l">
              <a:defRPr/>
            </a:pPr>
            <a:endParaRPr lang="en-US" b="1" kern="0" dirty="0">
              <a:solidFill>
                <a:schemeClr val="bg1"/>
              </a:solidFill>
            </a:endParaRPr>
          </a:p>
        </p:txBody>
      </p:sp>
      <p:sp>
        <p:nvSpPr>
          <p:cNvPr id="6" name="TextBox 5"/>
          <p:cNvSpPr txBox="1"/>
          <p:nvPr/>
        </p:nvSpPr>
        <p:spPr>
          <a:xfrm>
            <a:off x="531812" y="1447800"/>
            <a:ext cx="304801" cy="369332"/>
          </a:xfrm>
          <a:prstGeom prst="rect">
            <a:avLst/>
          </a:prstGeom>
          <a:noFill/>
        </p:spPr>
        <p:txBody>
          <a:bodyPr wrap="square" rtlCol="0">
            <a:spAutoFit/>
          </a:bodyPr>
          <a:lstStyle/>
          <a:p>
            <a:r>
              <a:rPr lang="en-US" dirty="0" smtClean="0"/>
              <a:t>1</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24" y="1066800"/>
            <a:ext cx="8734501" cy="5714999"/>
          </a:xfrm>
          <a:prstGeom prst="rect">
            <a:avLst/>
          </a:prstGeom>
        </p:spPr>
      </p:pic>
      <p:sp>
        <p:nvSpPr>
          <p:cNvPr id="9" name="Right Arrow 8"/>
          <p:cNvSpPr/>
          <p:nvPr/>
        </p:nvSpPr>
        <p:spPr>
          <a:xfrm>
            <a:off x="912812" y="1600200"/>
            <a:ext cx="2895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1446212" y="20574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446212" y="28194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1446212" y="4038600"/>
            <a:ext cx="24384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55612" y="14478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065213" y="1828800"/>
            <a:ext cx="304801" cy="369332"/>
          </a:xfrm>
          <a:prstGeom prst="rect">
            <a:avLst/>
          </a:prstGeom>
          <a:noFill/>
        </p:spPr>
        <p:txBody>
          <a:bodyPr wrap="square" rtlCol="0">
            <a:spAutoFit/>
          </a:bodyPr>
          <a:lstStyle/>
          <a:p>
            <a:r>
              <a:rPr lang="en-US" dirty="0"/>
              <a:t>2</a:t>
            </a:r>
          </a:p>
        </p:txBody>
      </p:sp>
      <p:sp>
        <p:nvSpPr>
          <p:cNvPr id="16" name="Oval 15"/>
          <p:cNvSpPr/>
          <p:nvPr/>
        </p:nvSpPr>
        <p:spPr>
          <a:xfrm>
            <a:off x="989012" y="18288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89013" y="2743200"/>
            <a:ext cx="304801" cy="369332"/>
          </a:xfrm>
          <a:prstGeom prst="rect">
            <a:avLst/>
          </a:prstGeom>
          <a:noFill/>
        </p:spPr>
        <p:txBody>
          <a:bodyPr wrap="square" rtlCol="0">
            <a:spAutoFit/>
          </a:bodyPr>
          <a:lstStyle/>
          <a:p>
            <a:r>
              <a:rPr lang="en-US" dirty="0"/>
              <a:t>3</a:t>
            </a:r>
          </a:p>
        </p:txBody>
      </p:sp>
      <p:sp>
        <p:nvSpPr>
          <p:cNvPr id="18" name="Oval 17"/>
          <p:cNvSpPr/>
          <p:nvPr/>
        </p:nvSpPr>
        <p:spPr>
          <a:xfrm>
            <a:off x="912812" y="27432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065213" y="4038600"/>
            <a:ext cx="304801" cy="369332"/>
          </a:xfrm>
          <a:prstGeom prst="rect">
            <a:avLst/>
          </a:prstGeom>
          <a:noFill/>
        </p:spPr>
        <p:txBody>
          <a:bodyPr wrap="square" rtlCol="0">
            <a:spAutoFit/>
          </a:bodyPr>
          <a:lstStyle/>
          <a:p>
            <a:r>
              <a:rPr lang="en-US" dirty="0"/>
              <a:t>4</a:t>
            </a:r>
          </a:p>
        </p:txBody>
      </p:sp>
      <p:sp>
        <p:nvSpPr>
          <p:cNvPr id="20" name="Oval 19"/>
          <p:cNvSpPr/>
          <p:nvPr/>
        </p:nvSpPr>
        <p:spPr>
          <a:xfrm>
            <a:off x="989012" y="3962400"/>
            <a:ext cx="4572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56018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err="1" smtClean="0">
                <a:ln>
                  <a:solidFill>
                    <a:schemeClr val="tx1"/>
                  </a:solidFill>
                </a:ln>
                <a:solidFill>
                  <a:schemeClr val="bg1"/>
                </a:solidFill>
                <a:cs typeface="Arial" pitchFamily="34" charset="0"/>
              </a:rPr>
              <a:t>AndroidManifest.xml</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52242005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a:solidFill>
                <a:schemeClr val="bg1"/>
              </a:solidFill>
            </a:endParaRPr>
          </a:p>
          <a:p>
            <a:pPr algn="l">
              <a:defRPr/>
            </a:pPr>
            <a:endParaRPr lang="en-US" b="1" kern="0" dirty="0">
              <a:solidFill>
                <a:schemeClr val="bg1"/>
              </a:solidFill>
            </a:endParaRPr>
          </a:p>
        </p:txBody>
      </p:sp>
      <p:sp>
        <p:nvSpPr>
          <p:cNvPr id="2" name="Rectangle 1"/>
          <p:cNvSpPr/>
          <p:nvPr/>
        </p:nvSpPr>
        <p:spPr>
          <a:xfrm>
            <a:off x="150813" y="1524016"/>
            <a:ext cx="12264896" cy="4136517"/>
          </a:xfrm>
          <a:prstGeom prst="rect">
            <a:avLst/>
          </a:prstGeom>
        </p:spPr>
        <p:txBody>
          <a:bodyPr wrap="none">
            <a:spAutoFit/>
          </a:bodyPr>
          <a:lstStyle/>
          <a:p>
            <a:pPr marL="342900" indent="-342900">
              <a:buFont typeface="+mj-ea"/>
              <a:buAutoNum type="circleNumDbPlain"/>
            </a:pPr>
            <a:r>
              <a:rPr lang="en-US" sz="2400" b="1" dirty="0" smtClean="0">
                <a:solidFill>
                  <a:srgbClr val="000000"/>
                </a:solidFill>
                <a:latin typeface="Arial"/>
                <a:cs typeface="Arial"/>
              </a:rPr>
              <a:t>Declaring components</a:t>
            </a:r>
          </a:p>
          <a:p>
            <a:endParaRPr lang="en-US" b="1" dirty="0">
              <a:solidFill>
                <a:srgbClr val="000000"/>
              </a:solidFill>
              <a:latin typeface="Arial"/>
              <a:cs typeface="Arial"/>
            </a:endParaRPr>
          </a:p>
          <a:p>
            <a:pPr marL="457200" lvl="0" indent="-457200">
              <a:spcBef>
                <a:spcPct val="20000"/>
              </a:spcBef>
              <a:spcAft>
                <a:spcPts val="600"/>
              </a:spcAft>
              <a:buFont typeface="Wingdings" charset="2"/>
              <a:buChar char="ü"/>
            </a:pPr>
            <a:r>
              <a:rPr lang="en-US" sz="2400" dirty="0">
                <a:solidFill>
                  <a:prstClr val="black"/>
                </a:solidFill>
              </a:rPr>
              <a:t>It describes the components of the application — </a:t>
            </a:r>
            <a:r>
              <a:rPr lang="en-US" sz="2400" dirty="0" smtClean="0">
                <a:solidFill>
                  <a:prstClr val="black"/>
                </a:solidFill>
              </a:rPr>
              <a:t>the </a:t>
            </a:r>
            <a:r>
              <a:rPr lang="en-US" sz="2400" dirty="0">
                <a:solidFill>
                  <a:prstClr val="black"/>
                </a:solidFill>
              </a:rPr>
              <a:t>activities, services, broadcast receivers, </a:t>
            </a:r>
            <a:endParaRPr lang="en-US" sz="2400" dirty="0" smtClean="0">
              <a:solidFill>
                <a:prstClr val="black"/>
              </a:solidFill>
            </a:endParaRPr>
          </a:p>
          <a:p>
            <a:pPr lvl="0">
              <a:spcBef>
                <a:spcPct val="20000"/>
              </a:spcBef>
              <a:spcAft>
                <a:spcPts val="600"/>
              </a:spcAft>
            </a:pPr>
            <a:r>
              <a:rPr lang="en-US" sz="2400" dirty="0" smtClean="0">
                <a:solidFill>
                  <a:prstClr val="black"/>
                </a:solidFill>
              </a:rPr>
              <a:t>and </a:t>
            </a:r>
            <a:r>
              <a:rPr lang="en-US" sz="2400" dirty="0">
                <a:solidFill>
                  <a:prstClr val="black"/>
                </a:solidFill>
              </a:rPr>
              <a:t>content providers that the application is composed of. </a:t>
            </a:r>
          </a:p>
          <a:p>
            <a:pPr marL="457200" lvl="0" indent="-457200">
              <a:spcBef>
                <a:spcPct val="20000"/>
              </a:spcBef>
              <a:spcAft>
                <a:spcPts val="600"/>
              </a:spcAft>
              <a:buFont typeface="Wingdings" charset="2"/>
              <a:buChar char="ü"/>
            </a:pPr>
            <a:r>
              <a:rPr lang="en-US" sz="2400" dirty="0">
                <a:solidFill>
                  <a:prstClr val="black"/>
                </a:solidFill>
              </a:rPr>
              <a:t>It names the classes that implement each of the components </a:t>
            </a:r>
            <a:r>
              <a:rPr lang="en-US" sz="2400" dirty="0" smtClean="0">
                <a:solidFill>
                  <a:prstClr val="black"/>
                </a:solidFill>
              </a:rPr>
              <a:t>and </a:t>
            </a:r>
            <a:r>
              <a:rPr lang="en-US" sz="2400" dirty="0">
                <a:solidFill>
                  <a:prstClr val="black"/>
                </a:solidFill>
              </a:rPr>
              <a:t>publishes their capabilities </a:t>
            </a:r>
            <a:endParaRPr lang="en-US" sz="2400" dirty="0" smtClean="0">
              <a:solidFill>
                <a:prstClr val="black"/>
              </a:solidFill>
            </a:endParaRPr>
          </a:p>
          <a:p>
            <a:pPr lvl="0">
              <a:spcBef>
                <a:spcPct val="20000"/>
              </a:spcBef>
              <a:spcAft>
                <a:spcPts val="600"/>
              </a:spcAft>
            </a:pPr>
            <a:r>
              <a:rPr lang="en-US" sz="2400" dirty="0" smtClean="0">
                <a:solidFill>
                  <a:prstClr val="black"/>
                </a:solidFill>
              </a:rPr>
              <a:t>        (</a:t>
            </a:r>
            <a:r>
              <a:rPr lang="en-US" sz="2400" dirty="0">
                <a:solidFill>
                  <a:prstClr val="black"/>
                </a:solidFill>
              </a:rPr>
              <a:t>for example, which Intent messages they can handle). </a:t>
            </a:r>
          </a:p>
          <a:p>
            <a:pPr marL="457200" lvl="0" indent="-457200">
              <a:spcBef>
                <a:spcPct val="20000"/>
              </a:spcBef>
              <a:spcAft>
                <a:spcPts val="600"/>
              </a:spcAft>
              <a:buFont typeface="Wingdings" charset="2"/>
              <a:buChar char="ü"/>
            </a:pPr>
            <a:r>
              <a:rPr lang="en-US" sz="2400" dirty="0">
                <a:solidFill>
                  <a:prstClr val="black"/>
                </a:solidFill>
              </a:rPr>
              <a:t>These declarations let the Android system know what the components </a:t>
            </a:r>
            <a:endParaRPr lang="en-US" sz="2400" dirty="0" smtClean="0">
              <a:solidFill>
                <a:prstClr val="black"/>
              </a:solidFill>
            </a:endParaRPr>
          </a:p>
          <a:p>
            <a:pPr lvl="0">
              <a:spcBef>
                <a:spcPct val="20000"/>
              </a:spcBef>
              <a:spcAft>
                <a:spcPts val="600"/>
              </a:spcAft>
            </a:pPr>
            <a:r>
              <a:rPr lang="en-US" sz="2400" dirty="0">
                <a:solidFill>
                  <a:prstClr val="black"/>
                </a:solidFill>
              </a:rPr>
              <a:t> </a:t>
            </a:r>
            <a:r>
              <a:rPr lang="en-US" sz="2400" dirty="0" smtClean="0">
                <a:solidFill>
                  <a:prstClr val="black"/>
                </a:solidFill>
              </a:rPr>
              <a:t>       are </a:t>
            </a:r>
            <a:r>
              <a:rPr lang="en-US" sz="2400" dirty="0">
                <a:solidFill>
                  <a:prstClr val="black"/>
                </a:solidFill>
              </a:rPr>
              <a:t>and under what conditions they can be launched.</a:t>
            </a:r>
          </a:p>
          <a:p>
            <a:r>
              <a:rPr lang="en-US" b="1" dirty="0" smtClean="0">
                <a:solidFill>
                  <a:srgbClr val="000000"/>
                </a:solidFill>
                <a:latin typeface="Arial"/>
                <a:cs typeface="Arial"/>
              </a:rPr>
              <a:t> </a:t>
            </a:r>
            <a:endParaRPr lang="en-US" dirty="0"/>
          </a:p>
        </p:txBody>
      </p:sp>
    </p:spTree>
    <p:extLst>
      <p:ext uri="{BB962C8B-B14F-4D97-AF65-F5344CB8AC3E}">
        <p14:creationId xmlns:p14="http://schemas.microsoft.com/office/powerpoint/2010/main" val="115927112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a:solidFill>
                <a:schemeClr val="bg1"/>
              </a:solidFill>
            </a:endParaRPr>
          </a:p>
          <a:p>
            <a:pPr algn="l">
              <a:defRPr/>
            </a:pPr>
            <a:endParaRPr lang="en-US" b="1" kern="0" dirty="0">
              <a:solidFill>
                <a:schemeClr val="bg1"/>
              </a:solidFill>
            </a:endParaRPr>
          </a:p>
        </p:txBody>
      </p:sp>
      <p:pic>
        <p:nvPicPr>
          <p:cNvPr id="4" name="Picture 3" descr="Screen Shot 2014-02-04 at 9.14.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2" y="2209816"/>
            <a:ext cx="4559300" cy="1423877"/>
          </a:xfrm>
          <a:prstGeom prst="rect">
            <a:avLst/>
          </a:prstGeom>
        </p:spPr>
      </p:pic>
      <p:pic>
        <p:nvPicPr>
          <p:cNvPr id="5" name="Picture 4" descr="Screen Shot 2014-02-04 at 9.14.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612" y="1600200"/>
            <a:ext cx="4648200" cy="546100"/>
          </a:xfrm>
          <a:prstGeom prst="rect">
            <a:avLst/>
          </a:prstGeom>
        </p:spPr>
      </p:pic>
      <p:pic>
        <p:nvPicPr>
          <p:cNvPr id="6" name="Picture 5" descr="Screen Shot 2014-02-04 at 9.15.3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412" y="4038600"/>
            <a:ext cx="4457700" cy="304800"/>
          </a:xfrm>
          <a:prstGeom prst="rect">
            <a:avLst/>
          </a:prstGeom>
        </p:spPr>
      </p:pic>
      <p:pic>
        <p:nvPicPr>
          <p:cNvPr id="7" name="Picture 6" descr="Screen Shot 2014-02-04 at 9.16.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412" y="4495800"/>
            <a:ext cx="5334000" cy="660400"/>
          </a:xfrm>
          <a:prstGeom prst="rect">
            <a:avLst/>
          </a:prstGeom>
        </p:spPr>
      </p:pic>
      <p:pic>
        <p:nvPicPr>
          <p:cNvPr id="9" name="Picture 8" descr="Screen Shot 2014-02-04 at 9.16.4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5413" y="5181600"/>
            <a:ext cx="4953000" cy="342900"/>
          </a:xfrm>
          <a:prstGeom prst="rect">
            <a:avLst/>
          </a:prstGeom>
        </p:spPr>
      </p:pic>
      <p:sp>
        <p:nvSpPr>
          <p:cNvPr id="10" name="Rectangle 9"/>
          <p:cNvSpPr/>
          <p:nvPr/>
        </p:nvSpPr>
        <p:spPr>
          <a:xfrm>
            <a:off x="2741612" y="4267200"/>
            <a:ext cx="4495800" cy="228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26778" y="1981200"/>
            <a:ext cx="4495800" cy="2286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56412" y="1676400"/>
            <a:ext cx="9144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7618413" y="1676400"/>
            <a:ext cx="380999"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6412" y="4038600"/>
            <a:ext cx="9144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7618413" y="4038600"/>
            <a:ext cx="380999" cy="6096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466013" y="5257800"/>
            <a:ext cx="579120" cy="114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p:cNvSpPr/>
          <p:nvPr/>
        </p:nvSpPr>
        <p:spPr>
          <a:xfrm>
            <a:off x="7999412" y="5257800"/>
            <a:ext cx="2413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p:cNvSpPr/>
          <p:nvPr/>
        </p:nvSpPr>
        <p:spPr>
          <a:xfrm>
            <a:off x="8609012" y="1524000"/>
            <a:ext cx="2209800" cy="685800"/>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Register activity if defined in .java</a:t>
            </a:r>
            <a:endParaRPr lang="en-US" dirty="0"/>
          </a:p>
        </p:txBody>
      </p:sp>
      <p:sp>
        <p:nvSpPr>
          <p:cNvPr id="19" name="Rectangular Callout 18"/>
          <p:cNvSpPr/>
          <p:nvPr/>
        </p:nvSpPr>
        <p:spPr>
          <a:xfrm>
            <a:off x="8609012" y="3810000"/>
            <a:ext cx="2209800" cy="685800"/>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Register service if defined in .java</a:t>
            </a:r>
            <a:endParaRPr lang="en-US" dirty="0"/>
          </a:p>
        </p:txBody>
      </p:sp>
      <p:sp>
        <p:nvSpPr>
          <p:cNvPr id="20" name="Rectangular Callout 19"/>
          <p:cNvSpPr/>
          <p:nvPr/>
        </p:nvSpPr>
        <p:spPr>
          <a:xfrm>
            <a:off x="8761423" y="4953000"/>
            <a:ext cx="2362199" cy="533400"/>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Register receiver if defined in .java</a:t>
            </a:r>
            <a:endParaRPr lang="en-US" dirty="0"/>
          </a:p>
        </p:txBody>
      </p:sp>
    </p:spTree>
    <p:extLst>
      <p:ext uri="{BB962C8B-B14F-4D97-AF65-F5344CB8AC3E}">
        <p14:creationId xmlns:p14="http://schemas.microsoft.com/office/powerpoint/2010/main" val="30997830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sp>
        <p:nvSpPr>
          <p:cNvPr id="2" name="Rectangle 1"/>
          <p:cNvSpPr/>
          <p:nvPr/>
        </p:nvSpPr>
        <p:spPr>
          <a:xfrm>
            <a:off x="150823" y="1524000"/>
            <a:ext cx="11639099" cy="5244512"/>
          </a:xfrm>
          <a:prstGeom prst="rect">
            <a:avLst/>
          </a:prstGeom>
        </p:spPr>
        <p:txBody>
          <a:bodyPr wrap="none">
            <a:spAutoFit/>
          </a:bodyPr>
          <a:lstStyle/>
          <a:p>
            <a:pPr marL="457200" indent="-457200">
              <a:buFont typeface="+mj-ea"/>
              <a:buAutoNum type="circleNumDbPlain" startAt="2"/>
            </a:pPr>
            <a:r>
              <a:rPr lang="en-US" sz="2400" b="1" dirty="0">
                <a:solidFill>
                  <a:srgbClr val="000000"/>
                </a:solidFill>
                <a:latin typeface="Arial"/>
                <a:cs typeface="Arial"/>
              </a:rPr>
              <a:t>	</a:t>
            </a:r>
            <a:r>
              <a:rPr lang="en-US" sz="2400" b="1" dirty="0" smtClean="0">
                <a:solidFill>
                  <a:srgbClr val="000000"/>
                </a:solidFill>
                <a:latin typeface="Arial"/>
                <a:cs typeface="Arial"/>
              </a:rPr>
              <a:t>Declaring </a:t>
            </a:r>
            <a:r>
              <a:rPr lang="en-US" sz="2400" b="1" dirty="0">
                <a:solidFill>
                  <a:srgbClr val="000000"/>
                </a:solidFill>
                <a:latin typeface="Arial"/>
                <a:cs typeface="Arial"/>
              </a:rPr>
              <a:t>Permissions</a:t>
            </a:r>
          </a:p>
          <a:p>
            <a:endParaRPr lang="en-US" b="1" dirty="0" smtClean="0">
              <a:solidFill>
                <a:srgbClr val="000000"/>
              </a:solidFill>
              <a:latin typeface="Arial"/>
              <a:cs typeface="Arial"/>
            </a:endParaRPr>
          </a:p>
          <a:p>
            <a:pPr marL="342900" lvl="0" indent="-342900">
              <a:spcBef>
                <a:spcPct val="20000"/>
              </a:spcBef>
              <a:spcAft>
                <a:spcPts val="600"/>
              </a:spcAft>
              <a:buFont typeface="Wingdings" charset="2"/>
              <a:buChar char="ü"/>
            </a:pPr>
            <a:r>
              <a:rPr lang="en-US" sz="2400" dirty="0">
                <a:solidFill>
                  <a:prstClr val="black"/>
                </a:solidFill>
              </a:rPr>
              <a:t>A permission is a restriction limiting access to a part of the code or to data on the device. </a:t>
            </a:r>
          </a:p>
          <a:p>
            <a:pPr marL="342900" lvl="0" indent="-342900">
              <a:spcBef>
                <a:spcPct val="20000"/>
              </a:spcBef>
              <a:spcAft>
                <a:spcPts val="600"/>
              </a:spcAft>
              <a:buFont typeface="Wingdings" charset="2"/>
              <a:buChar char="ü"/>
            </a:pPr>
            <a:r>
              <a:rPr lang="en-US" sz="2400" dirty="0">
                <a:solidFill>
                  <a:prstClr val="black"/>
                </a:solidFill>
              </a:rPr>
              <a:t>The limitation is imposed to protect critical data and code that could be misused to </a:t>
            </a:r>
            <a:endParaRPr lang="en-US" sz="2400" dirty="0" smtClean="0">
              <a:solidFill>
                <a:prstClr val="black"/>
              </a:solidFill>
            </a:endParaRPr>
          </a:p>
          <a:p>
            <a:pPr lvl="0">
              <a:spcBef>
                <a:spcPct val="20000"/>
              </a:spcBef>
              <a:spcAft>
                <a:spcPts val="600"/>
              </a:spcAft>
            </a:pPr>
            <a:r>
              <a:rPr lang="en-US" sz="2400" dirty="0" smtClean="0">
                <a:solidFill>
                  <a:prstClr val="black"/>
                </a:solidFill>
              </a:rPr>
              <a:t>distort </a:t>
            </a:r>
            <a:r>
              <a:rPr lang="en-US" sz="2400" dirty="0">
                <a:solidFill>
                  <a:prstClr val="black"/>
                </a:solidFill>
              </a:rPr>
              <a:t>or damage the user experience.</a:t>
            </a:r>
          </a:p>
          <a:p>
            <a:pPr marL="342900" lvl="0" indent="-342900">
              <a:spcBef>
                <a:spcPct val="20000"/>
              </a:spcBef>
              <a:spcAft>
                <a:spcPts val="600"/>
              </a:spcAft>
              <a:buFont typeface="Wingdings" charset="2"/>
              <a:buChar char="ü"/>
            </a:pPr>
            <a:r>
              <a:rPr lang="en-US" sz="2400" dirty="0">
                <a:solidFill>
                  <a:prstClr val="black"/>
                </a:solidFill>
              </a:rPr>
              <a:t>Often the label indicates the action that's restricted. </a:t>
            </a:r>
            <a:endParaRPr lang="en-US" sz="2400" dirty="0" smtClean="0">
              <a:solidFill>
                <a:prstClr val="black"/>
              </a:solidFill>
            </a:endParaRPr>
          </a:p>
          <a:p>
            <a:pPr marL="342900" lvl="0" indent="-342900">
              <a:spcBef>
                <a:spcPct val="20000"/>
              </a:spcBef>
              <a:spcAft>
                <a:spcPts val="600"/>
              </a:spcAft>
              <a:buFont typeface="Wingdings" charset="2"/>
              <a:buChar char="ü"/>
            </a:pPr>
            <a:r>
              <a:rPr lang="en-US" sz="2400" dirty="0" smtClean="0">
                <a:solidFill>
                  <a:prstClr val="black"/>
                </a:solidFill>
              </a:rPr>
              <a:t>For </a:t>
            </a:r>
            <a:r>
              <a:rPr lang="en-US" sz="2400" dirty="0">
                <a:solidFill>
                  <a:prstClr val="black"/>
                </a:solidFill>
              </a:rPr>
              <a:t>example, here are some permissions defined by Android:</a:t>
            </a:r>
          </a:p>
          <a:p>
            <a:pPr lvl="0">
              <a:spcBef>
                <a:spcPct val="20000"/>
              </a:spcBef>
              <a:spcAft>
                <a:spcPts val="600"/>
              </a:spcAft>
            </a:pPr>
            <a:r>
              <a:rPr lang="en-US" sz="2400" i="1" dirty="0" err="1">
                <a:solidFill>
                  <a:prstClr val="black"/>
                </a:solidFill>
              </a:rPr>
              <a:t>android.permission.CALL_EMERGENCY_NUMBERS</a:t>
            </a:r>
            <a:r>
              <a:rPr lang="en-US" sz="2400" i="1" dirty="0">
                <a:solidFill>
                  <a:prstClr val="black"/>
                </a:solidFill>
              </a:rPr>
              <a:t>  </a:t>
            </a:r>
            <a:r>
              <a:rPr lang="en-US" sz="2400" i="1" dirty="0" err="1">
                <a:solidFill>
                  <a:prstClr val="black"/>
                </a:solidFill>
              </a:rPr>
              <a:t>android.permission.READ_OWNER_DATA</a:t>
            </a:r>
            <a:r>
              <a:rPr lang="en-US" sz="2400" i="1" dirty="0">
                <a:solidFill>
                  <a:prstClr val="black"/>
                </a:solidFill>
              </a:rPr>
              <a:t>  </a:t>
            </a:r>
            <a:r>
              <a:rPr lang="en-US" sz="2400" i="1" dirty="0" err="1">
                <a:solidFill>
                  <a:prstClr val="black"/>
                </a:solidFill>
              </a:rPr>
              <a:t>android.permission.SET_WALLPAPER</a:t>
            </a:r>
            <a:r>
              <a:rPr lang="en-US" sz="2400" i="1" dirty="0">
                <a:solidFill>
                  <a:prstClr val="black"/>
                </a:solidFill>
              </a:rPr>
              <a:t>  </a:t>
            </a:r>
            <a:r>
              <a:rPr lang="en-US" sz="2400" i="1" dirty="0" err="1">
                <a:solidFill>
                  <a:prstClr val="black"/>
                </a:solidFill>
              </a:rPr>
              <a:t>android.permission.DEVICE_POWER</a:t>
            </a:r>
            <a:endParaRPr lang="en-US" sz="2400" i="1" dirty="0">
              <a:solidFill>
                <a:prstClr val="black"/>
              </a:solidFill>
            </a:endParaRPr>
          </a:p>
          <a:p>
            <a:r>
              <a:rPr lang="en-US" b="1" dirty="0" smtClean="0">
                <a:solidFill>
                  <a:srgbClr val="000000"/>
                </a:solidFill>
                <a:latin typeface="Arial"/>
                <a:cs typeface="Arial"/>
              </a:rPr>
              <a:t> </a:t>
            </a:r>
            <a:endParaRPr lang="en-US" dirty="0"/>
          </a:p>
        </p:txBody>
      </p:sp>
    </p:spTree>
    <p:extLst>
      <p:ext uri="{BB962C8B-B14F-4D97-AF65-F5344CB8AC3E}">
        <p14:creationId xmlns:p14="http://schemas.microsoft.com/office/powerpoint/2010/main" val="280933346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pic>
        <p:nvPicPr>
          <p:cNvPr id="3" name="Picture 2" descr="Screen Shot 2015-05-06 at 14.27.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3" y="1371601"/>
            <a:ext cx="11183578" cy="5053445"/>
          </a:xfrm>
          <a:prstGeom prst="rect">
            <a:avLst/>
          </a:prstGeom>
        </p:spPr>
      </p:pic>
      <p:sp>
        <p:nvSpPr>
          <p:cNvPr id="4" name="Oval 3"/>
          <p:cNvSpPr/>
          <p:nvPr/>
        </p:nvSpPr>
        <p:spPr>
          <a:xfrm>
            <a:off x="4341812" y="1219200"/>
            <a:ext cx="8001000" cy="3810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6570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27" y="0"/>
            <a:ext cx="11329743" cy="19050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endParaRPr lang="en-US" b="1" kern="0" dirty="0">
              <a:solidFill>
                <a:srgbClr val="FFFFFF"/>
              </a:solidFill>
            </a:endParaRPr>
          </a:p>
        </p:txBody>
      </p:sp>
      <p:sp>
        <p:nvSpPr>
          <p:cNvPr id="12" name="عنوان 1"/>
          <p:cNvSpPr>
            <a:spLocks noGrp="1"/>
          </p:cNvSpPr>
          <p:nvPr>
            <p:ph type="title"/>
          </p:nvPr>
        </p:nvSpPr>
        <p:spPr>
          <a:xfrm>
            <a:off x="612649" y="228600"/>
            <a:ext cx="8153400" cy="990600"/>
          </a:xfrm>
        </p:spPr>
        <p:txBody>
          <a:bodyPr/>
          <a:lstStyle/>
          <a:p>
            <a:r>
              <a:rPr lang="en-US" dirty="0" smtClean="0"/>
              <a:t>What is Android?</a:t>
            </a:r>
            <a:endParaRPr lang="en-US" dirty="0"/>
          </a:p>
        </p:txBody>
      </p:sp>
      <p:pic>
        <p:nvPicPr>
          <p:cNvPr id="2" name="Picture 1" descr="Android-st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6704"/>
            <a:ext cx="12188825" cy="6924704"/>
          </a:xfrm>
          <a:prstGeom prst="rect">
            <a:avLst/>
          </a:prstGeom>
        </p:spPr>
      </p:pic>
    </p:spTree>
    <p:extLst>
      <p:ext uri="{BB962C8B-B14F-4D97-AF65-F5344CB8AC3E}">
        <p14:creationId xmlns:p14="http://schemas.microsoft.com/office/powerpoint/2010/main" val="71619486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pic>
        <p:nvPicPr>
          <p:cNvPr id="5" name="Picture 4" descr="dial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014" y="1295400"/>
            <a:ext cx="3400573" cy="2514600"/>
          </a:xfrm>
          <a:prstGeom prst="rect">
            <a:avLst/>
          </a:prstGeom>
        </p:spPr>
      </p:pic>
      <p:pic>
        <p:nvPicPr>
          <p:cNvPr id="6" name="Picture 5" descr="google_map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3212" y="1219216"/>
            <a:ext cx="1524000" cy="3289935"/>
          </a:xfrm>
          <a:prstGeom prst="rect">
            <a:avLst/>
          </a:prstGeom>
        </p:spPr>
      </p:pic>
      <p:sp>
        <p:nvSpPr>
          <p:cNvPr id="7" name="Up Arrow 6"/>
          <p:cNvSpPr/>
          <p:nvPr/>
        </p:nvSpPr>
        <p:spPr>
          <a:xfrm>
            <a:off x="3656012" y="3886200"/>
            <a:ext cx="380999" cy="14478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a:off x="8609012" y="4495800"/>
            <a:ext cx="304801" cy="6858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94012" y="5334000"/>
            <a:ext cx="1981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Uses dialer permission</a:t>
            </a:r>
            <a:endParaRPr lang="en-US" dirty="0"/>
          </a:p>
        </p:txBody>
      </p:sp>
      <p:sp>
        <p:nvSpPr>
          <p:cNvPr id="11" name="Rounded Rectangle 10"/>
          <p:cNvSpPr/>
          <p:nvPr/>
        </p:nvSpPr>
        <p:spPr>
          <a:xfrm>
            <a:off x="7847015" y="5181600"/>
            <a:ext cx="19812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Uses Internet and </a:t>
            </a:r>
            <a:r>
              <a:rPr lang="en-US" dirty="0" err="1" smtClean="0"/>
              <a:t>location_access</a:t>
            </a:r>
            <a:r>
              <a:rPr lang="en-US" dirty="0" smtClean="0"/>
              <a:t> permission</a:t>
            </a:r>
            <a:endParaRPr lang="en-US" dirty="0"/>
          </a:p>
        </p:txBody>
      </p:sp>
    </p:spTree>
    <p:extLst>
      <p:ext uri="{BB962C8B-B14F-4D97-AF65-F5344CB8AC3E}">
        <p14:creationId xmlns:p14="http://schemas.microsoft.com/office/powerpoint/2010/main" val="10010851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pic>
        <p:nvPicPr>
          <p:cNvPr id="5" name="Picture 4" descr="PER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012" y="4191015"/>
            <a:ext cx="4191000" cy="2614569"/>
          </a:xfrm>
          <a:prstGeom prst="rect">
            <a:avLst/>
          </a:prstGeom>
        </p:spPr>
      </p:pic>
      <p:pic>
        <p:nvPicPr>
          <p:cNvPr id="6" name="Picture 5" descr="PERM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787" y="1323042"/>
            <a:ext cx="4610100" cy="2523572"/>
          </a:xfrm>
          <a:prstGeom prst="rect">
            <a:avLst/>
          </a:prstGeom>
        </p:spPr>
      </p:pic>
      <p:sp>
        <p:nvSpPr>
          <p:cNvPr id="7" name="Curved Down Arrow 6"/>
          <p:cNvSpPr/>
          <p:nvPr/>
        </p:nvSpPr>
        <p:spPr>
          <a:xfrm>
            <a:off x="6399212" y="2743200"/>
            <a:ext cx="2667000" cy="1143000"/>
          </a:xfrm>
          <a:prstGeom prst="curvedDown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3340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sp>
        <p:nvSpPr>
          <p:cNvPr id="2" name="Rectangle 1"/>
          <p:cNvSpPr/>
          <p:nvPr/>
        </p:nvSpPr>
        <p:spPr>
          <a:xfrm>
            <a:off x="150813" y="1524000"/>
            <a:ext cx="11636519" cy="5176802"/>
          </a:xfrm>
          <a:prstGeom prst="rect">
            <a:avLst/>
          </a:prstGeom>
          <a:ln>
            <a:solidFill>
              <a:srgbClr val="FFFFFF"/>
            </a:solidFill>
          </a:ln>
        </p:spPr>
        <p:txBody>
          <a:bodyPr wrap="none">
            <a:spAutoFit/>
          </a:bodyPr>
          <a:lstStyle/>
          <a:p>
            <a:pPr marL="457200" indent="-457200">
              <a:buFont typeface="+mj-ea"/>
              <a:buAutoNum type="circleNumDbPlain" startAt="3"/>
            </a:pPr>
            <a:r>
              <a:rPr lang="en-US" sz="2400" b="1" dirty="0">
                <a:solidFill>
                  <a:srgbClr val="000000"/>
                </a:solidFill>
                <a:latin typeface="Arial"/>
                <a:cs typeface="Arial"/>
              </a:rPr>
              <a:t>Defining Version Code and Name</a:t>
            </a:r>
          </a:p>
          <a:p>
            <a:endParaRPr lang="en-US" b="1" dirty="0" smtClean="0">
              <a:solidFill>
                <a:srgbClr val="000000"/>
              </a:solidFill>
              <a:latin typeface="Arial"/>
              <a:cs typeface="Arial"/>
            </a:endParaRPr>
          </a:p>
          <a:p>
            <a:pPr marL="342900" lvl="0" indent="-342900">
              <a:spcBef>
                <a:spcPct val="20000"/>
              </a:spcBef>
              <a:spcAft>
                <a:spcPts val="600"/>
              </a:spcAft>
              <a:buFont typeface="Wingdings" charset="2"/>
              <a:buChar char="ü"/>
            </a:pPr>
            <a:r>
              <a:rPr lang="en-US" sz="2400" dirty="0" smtClean="0">
                <a:solidFill>
                  <a:prstClr val="black"/>
                </a:solidFill>
              </a:rPr>
              <a:t>A permission is a restriction limiting access to a part of the code or to data on the device. </a:t>
            </a:r>
          </a:p>
          <a:p>
            <a:pPr marL="342900" lvl="0" indent="-342900">
              <a:spcBef>
                <a:spcPct val="20000"/>
              </a:spcBef>
              <a:spcAft>
                <a:spcPts val="600"/>
              </a:spcAft>
              <a:buFont typeface="Wingdings" charset="2"/>
              <a:buChar char="ü"/>
            </a:pPr>
            <a:r>
              <a:rPr lang="en-US" sz="2400" dirty="0" err="1">
                <a:solidFill>
                  <a:srgbClr val="FF0000"/>
                </a:solidFill>
              </a:rPr>
              <a:t>android:versionName</a:t>
            </a:r>
            <a:r>
              <a:rPr lang="en-US" sz="2400" dirty="0">
                <a:solidFill>
                  <a:srgbClr val="FF0000"/>
                </a:solidFill>
              </a:rPr>
              <a:t> </a:t>
            </a:r>
            <a:r>
              <a:rPr lang="en-US" sz="2400" dirty="0">
                <a:solidFill>
                  <a:prstClr val="black"/>
                </a:solidFill>
              </a:rPr>
              <a:t>and </a:t>
            </a:r>
            <a:r>
              <a:rPr lang="en-US" sz="2400" dirty="0" err="1">
                <a:solidFill>
                  <a:srgbClr val="FF0000"/>
                </a:solidFill>
              </a:rPr>
              <a:t>android:versionCode</a:t>
            </a:r>
            <a:r>
              <a:rPr lang="en-US" sz="2400" dirty="0">
                <a:solidFill>
                  <a:srgbClr val="FF0000"/>
                </a:solidFill>
              </a:rPr>
              <a:t> </a:t>
            </a:r>
            <a:r>
              <a:rPr lang="en-US" sz="2400" dirty="0">
                <a:solidFill>
                  <a:prstClr val="black"/>
                </a:solidFill>
              </a:rPr>
              <a:t>specify the version of your application.</a:t>
            </a:r>
          </a:p>
          <a:p>
            <a:pPr marL="342900" lvl="0" indent="-342900">
              <a:spcBef>
                <a:spcPct val="20000"/>
              </a:spcBef>
              <a:spcAft>
                <a:spcPts val="600"/>
              </a:spcAft>
              <a:buFont typeface="Wingdings" charset="2"/>
              <a:buChar char="ü"/>
            </a:pPr>
            <a:r>
              <a:rPr lang="en-US" sz="2400" dirty="0">
                <a:solidFill>
                  <a:prstClr val="black"/>
                </a:solidFill>
              </a:rPr>
              <a:t> </a:t>
            </a:r>
            <a:r>
              <a:rPr lang="en-US" sz="2400" dirty="0" err="1">
                <a:solidFill>
                  <a:prstClr val="black"/>
                </a:solidFill>
              </a:rPr>
              <a:t>versionName</a:t>
            </a:r>
            <a:r>
              <a:rPr lang="en-US" sz="2400" dirty="0">
                <a:solidFill>
                  <a:prstClr val="black"/>
                </a:solidFill>
              </a:rPr>
              <a:t> is what the user sees and can be any string.</a:t>
            </a:r>
          </a:p>
          <a:p>
            <a:pPr marL="342900" lvl="0" indent="-342900">
              <a:spcBef>
                <a:spcPct val="20000"/>
              </a:spcBef>
              <a:spcAft>
                <a:spcPts val="600"/>
              </a:spcAft>
              <a:buFont typeface="Wingdings" charset="2"/>
              <a:buChar char="ü"/>
            </a:pPr>
            <a:r>
              <a:rPr lang="en-US" sz="2400" dirty="0" err="1">
                <a:solidFill>
                  <a:prstClr val="black"/>
                </a:solidFill>
              </a:rPr>
              <a:t>versionCode</a:t>
            </a:r>
            <a:r>
              <a:rPr lang="en-US" sz="2400" dirty="0">
                <a:solidFill>
                  <a:prstClr val="black"/>
                </a:solidFill>
              </a:rPr>
              <a:t> must be an integer. </a:t>
            </a:r>
          </a:p>
          <a:p>
            <a:pPr marL="342900" lvl="0" indent="-342900">
              <a:spcBef>
                <a:spcPct val="20000"/>
              </a:spcBef>
              <a:spcAft>
                <a:spcPts val="600"/>
              </a:spcAft>
              <a:buFont typeface="Wingdings" charset="2"/>
              <a:buChar char="ü"/>
            </a:pPr>
            <a:r>
              <a:rPr lang="en-US" sz="2400" dirty="0">
                <a:solidFill>
                  <a:prstClr val="black"/>
                </a:solidFill>
              </a:rPr>
              <a:t>The Android Market determines whether it should perform an update of the </a:t>
            </a:r>
            <a:r>
              <a:rPr lang="en-US" sz="2400" dirty="0" smtClean="0">
                <a:solidFill>
                  <a:prstClr val="black"/>
                </a:solidFill>
              </a:rPr>
              <a:t>applications</a:t>
            </a:r>
          </a:p>
          <a:p>
            <a:pPr lvl="0">
              <a:spcBef>
                <a:spcPct val="20000"/>
              </a:spcBef>
              <a:spcAft>
                <a:spcPts val="600"/>
              </a:spcAft>
            </a:pPr>
            <a:r>
              <a:rPr lang="en-US" sz="2400" dirty="0" smtClean="0">
                <a:solidFill>
                  <a:prstClr val="black"/>
                </a:solidFill>
              </a:rPr>
              <a:t> </a:t>
            </a:r>
            <a:r>
              <a:rPr lang="en-US" sz="2400" dirty="0">
                <a:solidFill>
                  <a:prstClr val="black"/>
                </a:solidFill>
              </a:rPr>
              <a:t>for the existing installation based on that </a:t>
            </a:r>
            <a:r>
              <a:rPr lang="en-US" sz="2400" dirty="0" err="1">
                <a:solidFill>
                  <a:prstClr val="black"/>
                </a:solidFill>
              </a:rPr>
              <a:t>versionCode</a:t>
            </a:r>
            <a:r>
              <a:rPr lang="en-US" sz="2400" dirty="0">
                <a:solidFill>
                  <a:prstClr val="black"/>
                </a:solidFill>
              </a:rPr>
              <a:t>. </a:t>
            </a:r>
          </a:p>
          <a:p>
            <a:pPr marL="342900" lvl="0" indent="-342900">
              <a:spcBef>
                <a:spcPct val="20000"/>
              </a:spcBef>
              <a:spcAft>
                <a:spcPts val="600"/>
              </a:spcAft>
              <a:buFont typeface="Wingdings" charset="2"/>
              <a:buChar char="ü"/>
            </a:pPr>
            <a:r>
              <a:rPr lang="en-US" sz="2400" dirty="0">
                <a:solidFill>
                  <a:prstClr val="black"/>
                </a:solidFill>
              </a:rPr>
              <a:t>You typically start with "1" and increase this value by one if you roll-out a new version </a:t>
            </a:r>
            <a:endParaRPr lang="en-US" sz="2400" dirty="0" smtClean="0">
              <a:solidFill>
                <a:prstClr val="black"/>
              </a:solidFill>
            </a:endParaRPr>
          </a:p>
          <a:p>
            <a:pPr lvl="0">
              <a:spcBef>
                <a:spcPct val="20000"/>
              </a:spcBef>
              <a:spcAft>
                <a:spcPts val="600"/>
              </a:spcAft>
            </a:pPr>
            <a:r>
              <a:rPr lang="en-US" sz="2400" dirty="0" smtClean="0">
                <a:solidFill>
                  <a:prstClr val="black"/>
                </a:solidFill>
              </a:rPr>
              <a:t>of </a:t>
            </a:r>
            <a:r>
              <a:rPr lang="en-US" sz="2400" dirty="0">
                <a:solidFill>
                  <a:prstClr val="black"/>
                </a:solidFill>
              </a:rPr>
              <a:t>your application.</a:t>
            </a:r>
          </a:p>
          <a:p>
            <a:r>
              <a:rPr lang="en-US" b="1" dirty="0" smtClean="0">
                <a:solidFill>
                  <a:srgbClr val="000000"/>
                </a:solidFill>
                <a:latin typeface="Arial"/>
                <a:cs typeface="Arial"/>
              </a:rPr>
              <a:t> </a:t>
            </a:r>
            <a:endParaRPr lang="en-US" dirty="0"/>
          </a:p>
        </p:txBody>
      </p:sp>
    </p:spTree>
    <p:extLst>
      <p:ext uri="{BB962C8B-B14F-4D97-AF65-F5344CB8AC3E}">
        <p14:creationId xmlns:p14="http://schemas.microsoft.com/office/powerpoint/2010/main" val="311255200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pic>
        <p:nvPicPr>
          <p:cNvPr id="9" name="Picture 8" descr="Screen Shot 2014-02-04 at 9.33.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413" y="1371600"/>
            <a:ext cx="6908800" cy="5232400"/>
          </a:xfrm>
          <a:prstGeom prst="rect">
            <a:avLst/>
          </a:prstGeom>
        </p:spPr>
      </p:pic>
      <p:sp>
        <p:nvSpPr>
          <p:cNvPr id="10" name="Oval 9"/>
          <p:cNvSpPr/>
          <p:nvPr/>
        </p:nvSpPr>
        <p:spPr>
          <a:xfrm>
            <a:off x="2817812" y="1752600"/>
            <a:ext cx="3124200" cy="685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6018222" y="1905000"/>
            <a:ext cx="1600201" cy="3810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7542221" y="1676400"/>
            <a:ext cx="2971801"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Change it to “2” if app is to be again uploaded to android market only</a:t>
            </a:r>
            <a:endParaRPr lang="en-US" dirty="0"/>
          </a:p>
        </p:txBody>
      </p:sp>
    </p:spTree>
    <p:extLst>
      <p:ext uri="{BB962C8B-B14F-4D97-AF65-F5344CB8AC3E}">
        <p14:creationId xmlns:p14="http://schemas.microsoft.com/office/powerpoint/2010/main" val="27211619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sp>
        <p:nvSpPr>
          <p:cNvPr id="2" name="Rectangle 1"/>
          <p:cNvSpPr/>
          <p:nvPr/>
        </p:nvSpPr>
        <p:spPr>
          <a:xfrm>
            <a:off x="150811" y="1524001"/>
            <a:ext cx="11174854" cy="3616374"/>
          </a:xfrm>
          <a:prstGeom prst="rect">
            <a:avLst/>
          </a:prstGeom>
          <a:ln>
            <a:solidFill>
              <a:schemeClr val="bg1"/>
            </a:solidFill>
          </a:ln>
        </p:spPr>
        <p:txBody>
          <a:bodyPr wrap="none">
            <a:spAutoFit/>
          </a:bodyPr>
          <a:lstStyle/>
          <a:p>
            <a:pPr marL="457200" indent="-457200">
              <a:buFont typeface="+mj-ea"/>
              <a:buAutoNum type="circleNumDbPlain" startAt="4"/>
            </a:pPr>
            <a:r>
              <a:rPr lang="en-US" sz="2400" b="1" dirty="0">
                <a:solidFill>
                  <a:srgbClr val="000000"/>
                </a:solidFill>
                <a:latin typeface="Arial"/>
                <a:cs typeface="Arial"/>
              </a:rPr>
              <a:t>Change the Install location</a:t>
            </a:r>
          </a:p>
          <a:p>
            <a:endParaRPr lang="en-US" b="1" dirty="0" smtClean="0">
              <a:solidFill>
                <a:srgbClr val="000000"/>
              </a:solidFill>
              <a:latin typeface="Arial"/>
              <a:cs typeface="Arial"/>
            </a:endParaRPr>
          </a:p>
          <a:p>
            <a:pPr marL="342900" lvl="0" indent="-342900">
              <a:spcBef>
                <a:spcPct val="20000"/>
              </a:spcBef>
              <a:spcAft>
                <a:spcPts val="600"/>
              </a:spcAft>
              <a:buFont typeface="Wingdings" charset="2"/>
              <a:buChar char="ü"/>
            </a:pPr>
            <a:r>
              <a:rPr lang="en-US" sz="2400" dirty="0">
                <a:solidFill>
                  <a:prstClr val="black"/>
                </a:solidFill>
              </a:rPr>
              <a:t>Via the </a:t>
            </a:r>
            <a:r>
              <a:rPr lang="en-US" sz="2400" dirty="0" err="1">
                <a:solidFill>
                  <a:prstClr val="black"/>
                </a:solidFill>
              </a:rPr>
              <a:t>installLocation</a:t>
            </a:r>
            <a:r>
              <a:rPr lang="en-US" sz="2400" dirty="0">
                <a:solidFill>
                  <a:prstClr val="black"/>
                </a:solidFill>
              </a:rPr>
              <a:t> attribute of your application you can specify if your application </a:t>
            </a:r>
            <a:endParaRPr lang="en-US" sz="2400" dirty="0" smtClean="0">
              <a:solidFill>
                <a:prstClr val="black"/>
              </a:solidFill>
            </a:endParaRPr>
          </a:p>
          <a:p>
            <a:pPr lvl="0">
              <a:spcBef>
                <a:spcPct val="20000"/>
              </a:spcBef>
              <a:spcAft>
                <a:spcPts val="600"/>
              </a:spcAft>
            </a:pPr>
            <a:r>
              <a:rPr lang="en-US" sz="2400" dirty="0" smtClean="0">
                <a:solidFill>
                  <a:prstClr val="black"/>
                </a:solidFill>
              </a:rPr>
              <a:t>can </a:t>
            </a:r>
            <a:r>
              <a:rPr lang="en-US" sz="2400" dirty="0">
                <a:solidFill>
                  <a:prstClr val="black"/>
                </a:solidFill>
              </a:rPr>
              <a:t>be installed on the external storage of the device.</a:t>
            </a:r>
          </a:p>
          <a:p>
            <a:pPr marL="342900" lvl="0" indent="-342900">
              <a:spcBef>
                <a:spcPct val="20000"/>
              </a:spcBef>
              <a:spcAft>
                <a:spcPts val="600"/>
              </a:spcAft>
              <a:buFont typeface="Wingdings" charset="2"/>
              <a:buChar char="ü"/>
            </a:pPr>
            <a:r>
              <a:rPr lang="en-US" sz="2400" dirty="0">
                <a:solidFill>
                  <a:prstClr val="black"/>
                </a:solidFill>
              </a:rPr>
              <a:t> Use auto or </a:t>
            </a:r>
            <a:r>
              <a:rPr lang="en-US" sz="2400" dirty="0" err="1">
                <a:solidFill>
                  <a:prstClr val="black"/>
                </a:solidFill>
              </a:rPr>
              <a:t>preferExternal</a:t>
            </a:r>
            <a:r>
              <a:rPr lang="en-US" sz="2400" dirty="0">
                <a:solidFill>
                  <a:prstClr val="black"/>
                </a:solidFill>
              </a:rPr>
              <a:t> to permit this.</a:t>
            </a:r>
          </a:p>
          <a:p>
            <a:pPr marL="342900" lvl="0" indent="-342900">
              <a:spcBef>
                <a:spcPct val="20000"/>
              </a:spcBef>
              <a:spcAft>
                <a:spcPts val="600"/>
              </a:spcAft>
              <a:buFont typeface="Wingdings" charset="2"/>
              <a:buChar char="ü"/>
            </a:pPr>
            <a:r>
              <a:rPr lang="en-US" sz="2400" dirty="0">
                <a:solidFill>
                  <a:prstClr val="black"/>
                </a:solidFill>
              </a:rPr>
              <a:t>By default, the application is installed on the phone memory.</a:t>
            </a:r>
          </a:p>
          <a:p>
            <a:pPr marL="342900" lvl="0" indent="-342900">
              <a:spcBef>
                <a:spcPct val="20000"/>
              </a:spcBef>
              <a:spcAft>
                <a:spcPts val="600"/>
              </a:spcAft>
              <a:buFont typeface="Wingdings" charset="2"/>
              <a:buChar char="ü"/>
            </a:pPr>
            <a:r>
              <a:rPr lang="en-US" sz="2400" dirty="0">
                <a:solidFill>
                  <a:prstClr val="black"/>
                </a:solidFill>
              </a:rPr>
              <a:t>The property is set in the &lt;manifest&gt; tag.</a:t>
            </a:r>
          </a:p>
          <a:p>
            <a:r>
              <a:rPr lang="en-US" b="1" dirty="0" smtClean="0">
                <a:solidFill>
                  <a:srgbClr val="000000"/>
                </a:solidFill>
                <a:latin typeface="Arial"/>
                <a:cs typeface="Arial"/>
              </a:rPr>
              <a:t> </a:t>
            </a:r>
            <a:endParaRPr lang="en-US" dirty="0"/>
          </a:p>
        </p:txBody>
      </p:sp>
    </p:spTree>
    <p:extLst>
      <p:ext uri="{BB962C8B-B14F-4D97-AF65-F5344CB8AC3E}">
        <p14:creationId xmlns:p14="http://schemas.microsoft.com/office/powerpoint/2010/main" val="22337208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schemeClr val="bg1"/>
              </a:solidFill>
            </a:endParaRPr>
          </a:p>
          <a:p>
            <a:pPr algn="l">
              <a:defRPr/>
            </a:pPr>
            <a:r>
              <a:rPr lang="en-US" b="1" kern="0" dirty="0" err="1" smtClean="0">
                <a:solidFill>
                  <a:schemeClr val="bg1"/>
                </a:solidFill>
              </a:rPr>
              <a:t>AndroidManifest.xml</a:t>
            </a:r>
            <a:endParaRPr lang="en-US" b="1" kern="0" dirty="0" smtClean="0">
              <a:solidFill>
                <a:schemeClr val="bg1"/>
              </a:solidFill>
            </a:endParaRPr>
          </a:p>
          <a:p>
            <a:pPr algn="l">
              <a:defRPr/>
            </a:pPr>
            <a:endParaRPr lang="en-US" b="1" kern="0" dirty="0">
              <a:solidFill>
                <a:schemeClr val="bg1"/>
              </a:solidFill>
            </a:endParaRPr>
          </a:p>
        </p:txBody>
      </p:sp>
      <p:pic>
        <p:nvPicPr>
          <p:cNvPr id="4" name="Picture 3" descr="Screen Shot 2014-02-05 at 11.5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812" y="1371600"/>
            <a:ext cx="6400799" cy="5181600"/>
          </a:xfrm>
          <a:prstGeom prst="rect">
            <a:avLst/>
          </a:prstGeom>
        </p:spPr>
      </p:pic>
      <p:sp>
        <p:nvSpPr>
          <p:cNvPr id="5" name="Left Arrow 4"/>
          <p:cNvSpPr/>
          <p:nvPr/>
        </p:nvSpPr>
        <p:spPr>
          <a:xfrm>
            <a:off x="5789612" y="2057400"/>
            <a:ext cx="3124200"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8913812" y="1828800"/>
            <a:ext cx="1981200" cy="990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Location where .</a:t>
            </a:r>
            <a:r>
              <a:rPr lang="en-US" dirty="0" err="1" smtClean="0"/>
              <a:t>apk</a:t>
            </a:r>
            <a:r>
              <a:rPr lang="en-US" dirty="0" smtClean="0"/>
              <a:t> will be installed</a:t>
            </a:r>
            <a:endParaRPr lang="en-US" dirty="0"/>
          </a:p>
        </p:txBody>
      </p:sp>
    </p:spTree>
    <p:extLst>
      <p:ext uri="{BB962C8B-B14F-4D97-AF65-F5344CB8AC3E}">
        <p14:creationId xmlns:p14="http://schemas.microsoft.com/office/powerpoint/2010/main" val="262388443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Configuring Gradle Builds</a:t>
            </a: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328394042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Build </a:t>
            </a:r>
            <a:r>
              <a:rPr lang="en-US" b="1" kern="0" dirty="0">
                <a:solidFill>
                  <a:schemeClr val="bg1"/>
                </a:solidFill>
              </a:rPr>
              <a:t>Configuration Basics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836612" y="1447800"/>
            <a:ext cx="11049000" cy="1323439"/>
          </a:xfrm>
          <a:prstGeom prst="rect">
            <a:avLst/>
          </a:prstGeom>
        </p:spPr>
        <p:txBody>
          <a:bodyPr wrap="square">
            <a:spAutoFit/>
          </a:bodyPr>
          <a:lstStyle/>
          <a:p>
            <a:pPr marL="342900" indent="-342900">
              <a:buFont typeface="Wingdings" charset="2"/>
              <a:buChar char="ü"/>
            </a:pPr>
            <a:r>
              <a:rPr lang="en-US" sz="2000" dirty="0"/>
              <a:t>Android Studio projects contain a top-level build file and a build file for each module. </a:t>
            </a:r>
            <a:endParaRPr lang="en-US" sz="2000" dirty="0" smtClean="0"/>
          </a:p>
          <a:p>
            <a:pPr marL="342900" indent="-342900">
              <a:buFont typeface="Wingdings" charset="2"/>
              <a:buChar char="ü"/>
            </a:pPr>
            <a:r>
              <a:rPr lang="en-US" sz="2000" dirty="0" smtClean="0"/>
              <a:t>The </a:t>
            </a:r>
            <a:r>
              <a:rPr lang="en-US" sz="2000" dirty="0"/>
              <a:t>build files are called </a:t>
            </a:r>
            <a:r>
              <a:rPr lang="en-US" sz="2000" dirty="0" err="1">
                <a:solidFill>
                  <a:srgbClr val="FF0000"/>
                </a:solidFill>
              </a:rPr>
              <a:t>build.gradle</a:t>
            </a:r>
            <a:r>
              <a:rPr lang="en-US" sz="2000" dirty="0"/>
              <a:t>, and they are plain text files that use Groovy syntax to configure the build with the elements provided by the Android plugin for Gradle. </a:t>
            </a:r>
            <a:endParaRPr lang="en-US" sz="2000" dirty="0" smtClean="0"/>
          </a:p>
          <a:p>
            <a:pPr marL="342900" indent="-342900">
              <a:buFont typeface="Wingdings" charset="2"/>
              <a:buChar char="ü"/>
            </a:pPr>
            <a:r>
              <a:rPr lang="en-US" sz="2000" dirty="0" smtClean="0"/>
              <a:t>In </a:t>
            </a:r>
            <a:r>
              <a:rPr lang="en-US" sz="2000" dirty="0"/>
              <a:t>most cases, you only need to edit the build files at the module level. </a:t>
            </a:r>
          </a:p>
        </p:txBody>
      </p:sp>
      <p:pic>
        <p:nvPicPr>
          <p:cNvPr id="5" name="Picture 4" descr="Screen Shot 2015-05-17 at 22.36.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12" y="3225800"/>
            <a:ext cx="4864100" cy="3632200"/>
          </a:xfrm>
          <a:prstGeom prst="rect">
            <a:avLst/>
          </a:prstGeom>
        </p:spPr>
      </p:pic>
      <p:sp>
        <p:nvSpPr>
          <p:cNvPr id="6" name="Left Arrow 5"/>
          <p:cNvSpPr/>
          <p:nvPr/>
        </p:nvSpPr>
        <p:spPr>
          <a:xfrm>
            <a:off x="4418012" y="4800600"/>
            <a:ext cx="2362200" cy="152400"/>
          </a:xfrm>
          <a:prstGeom prst="lef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3351212" y="5029200"/>
            <a:ext cx="2362200" cy="152400"/>
          </a:xfrm>
          <a:prstGeom prst="lef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5167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Module-Level gradle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9" name="Left Arrow 8"/>
          <p:cNvSpPr/>
          <p:nvPr/>
        </p:nvSpPr>
        <p:spPr>
          <a:xfrm>
            <a:off x="3351212" y="5029200"/>
            <a:ext cx="2362200" cy="152400"/>
          </a:xfrm>
          <a:prstGeom prst="lef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5-05-17 at 22.3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 y="1066800"/>
            <a:ext cx="12188825" cy="5791200"/>
          </a:xfrm>
          <a:prstGeom prst="rect">
            <a:avLst/>
          </a:prstGeom>
        </p:spPr>
      </p:pic>
    </p:spTree>
    <p:extLst>
      <p:ext uri="{BB962C8B-B14F-4D97-AF65-F5344CB8AC3E}">
        <p14:creationId xmlns:p14="http://schemas.microsoft.com/office/powerpoint/2010/main" val="14082087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Module-Level </a:t>
            </a:r>
            <a:r>
              <a:rPr lang="en-US" b="1" kern="0" dirty="0" smtClean="0">
                <a:solidFill>
                  <a:schemeClr val="bg1"/>
                </a:solidFill>
              </a:rPr>
              <a:t>gradle attributes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836612" y="1600200"/>
            <a:ext cx="11049000" cy="1323439"/>
          </a:xfrm>
          <a:prstGeom prst="rect">
            <a:avLst/>
          </a:prstGeom>
        </p:spPr>
        <p:txBody>
          <a:bodyPr wrap="square">
            <a:spAutoFit/>
          </a:bodyPr>
          <a:lstStyle/>
          <a:p>
            <a:pPr marL="342900" indent="-342900">
              <a:buFont typeface="Wingdings" charset="2"/>
              <a:buChar char="ü"/>
            </a:pPr>
            <a:r>
              <a:rPr lang="en-US" sz="2000" dirty="0"/>
              <a:t>apply plugin: '</a:t>
            </a:r>
            <a:r>
              <a:rPr lang="en-US" sz="2000" dirty="0" err="1"/>
              <a:t>com.android.application</a:t>
            </a:r>
            <a:r>
              <a:rPr lang="en-US" sz="2000" dirty="0"/>
              <a:t>' applies the Android plugin for Gradle to this build. </a:t>
            </a:r>
            <a:endParaRPr lang="en-US" sz="2000" dirty="0" smtClean="0"/>
          </a:p>
          <a:p>
            <a:pPr marL="342900" indent="-342900">
              <a:buFont typeface="Wingdings" charset="2"/>
              <a:buChar char="ü"/>
            </a:pPr>
            <a:r>
              <a:rPr lang="en-US" sz="2000" dirty="0" smtClean="0"/>
              <a:t>This </a:t>
            </a:r>
            <a:r>
              <a:rPr lang="en-US" sz="2000" dirty="0"/>
              <a:t>adds Android-specific build tasks to the top-level build tasks and makes the android {...} element available to specify Android-specific build options</a:t>
            </a:r>
            <a:r>
              <a:rPr lang="en-US" sz="2000" dirty="0" smtClean="0"/>
              <a:t>.</a:t>
            </a:r>
          </a:p>
          <a:p>
            <a:endParaRPr lang="en-US" sz="2000" dirty="0"/>
          </a:p>
        </p:txBody>
      </p:sp>
      <p:sp>
        <p:nvSpPr>
          <p:cNvPr id="4" name="Rectangle 3"/>
          <p:cNvSpPr/>
          <p:nvPr/>
        </p:nvSpPr>
        <p:spPr>
          <a:xfrm>
            <a:off x="836612" y="1219200"/>
            <a:ext cx="4673074" cy="400110"/>
          </a:xfrm>
          <a:prstGeom prst="rect">
            <a:avLst/>
          </a:prstGeom>
        </p:spPr>
        <p:txBody>
          <a:bodyPr wrap="none">
            <a:spAutoFit/>
          </a:bodyPr>
          <a:lstStyle/>
          <a:p>
            <a:pPr marL="342900" indent="-342900">
              <a:buFont typeface="+mj-ea"/>
              <a:buAutoNum type="circleNumDbPlain"/>
            </a:pPr>
            <a:r>
              <a:rPr lang="en-US" sz="2000" b="1" dirty="0">
                <a:solidFill>
                  <a:srgbClr val="FF0000"/>
                </a:solidFill>
              </a:rPr>
              <a:t>apply plugin: '</a:t>
            </a:r>
            <a:r>
              <a:rPr lang="en-US" sz="2000" b="1" dirty="0" err="1">
                <a:solidFill>
                  <a:srgbClr val="FF0000"/>
                </a:solidFill>
              </a:rPr>
              <a:t>com.android.application</a:t>
            </a:r>
            <a:r>
              <a:rPr lang="en-US" sz="2000" b="1" dirty="0">
                <a:solidFill>
                  <a:srgbClr val="FF0000"/>
                </a:solidFill>
              </a:rPr>
              <a:t>' </a:t>
            </a:r>
          </a:p>
        </p:txBody>
      </p:sp>
      <p:sp>
        <p:nvSpPr>
          <p:cNvPr id="7" name="Rectangle 6"/>
          <p:cNvSpPr/>
          <p:nvPr/>
        </p:nvSpPr>
        <p:spPr>
          <a:xfrm>
            <a:off x="836612" y="3657600"/>
            <a:ext cx="11125200" cy="2554545"/>
          </a:xfrm>
          <a:prstGeom prst="rect">
            <a:avLst/>
          </a:prstGeom>
        </p:spPr>
        <p:txBody>
          <a:bodyPr wrap="square">
            <a:spAutoFit/>
          </a:bodyPr>
          <a:lstStyle/>
          <a:p>
            <a:pPr marL="285750" indent="-285750">
              <a:buFont typeface="Wingdings" charset="2"/>
              <a:buChar char="ü"/>
            </a:pPr>
            <a:r>
              <a:rPr lang="en-US" dirty="0"/>
              <a:t>a</a:t>
            </a:r>
            <a:r>
              <a:rPr lang="en-US" sz="2000" dirty="0"/>
              <a:t>ndroid {...} configures all the Android-specific build options</a:t>
            </a:r>
            <a:r>
              <a:rPr lang="en-US" sz="2000" dirty="0" smtClean="0"/>
              <a:t>:</a:t>
            </a:r>
            <a:endParaRPr lang="en-US" sz="2000" dirty="0"/>
          </a:p>
          <a:p>
            <a:pPr marL="285750" indent="-285750">
              <a:buFont typeface="Wingdings" charset="2"/>
              <a:buChar char="ü"/>
            </a:pPr>
            <a:r>
              <a:rPr lang="en-US" sz="2000" dirty="0"/>
              <a:t>    The </a:t>
            </a:r>
            <a:r>
              <a:rPr lang="en-US" sz="2000" dirty="0" err="1">
                <a:solidFill>
                  <a:srgbClr val="FF0000"/>
                </a:solidFill>
              </a:rPr>
              <a:t>compileSdkVersion</a:t>
            </a:r>
            <a:r>
              <a:rPr lang="en-US" sz="2000" dirty="0">
                <a:solidFill>
                  <a:srgbClr val="FF0000"/>
                </a:solidFill>
              </a:rPr>
              <a:t> </a:t>
            </a:r>
            <a:r>
              <a:rPr lang="en-US" sz="2000" dirty="0"/>
              <a:t>property specifies the compilation target</a:t>
            </a:r>
            <a:r>
              <a:rPr lang="en-US" sz="2000" dirty="0" smtClean="0"/>
              <a:t>.</a:t>
            </a:r>
          </a:p>
          <a:p>
            <a:pPr marL="285750" indent="-285750">
              <a:buFont typeface="Wingdings" charset="2"/>
              <a:buChar char="ü"/>
            </a:pPr>
            <a:endParaRPr lang="en-US" sz="2000" dirty="0"/>
          </a:p>
          <a:p>
            <a:pPr marL="285750" indent="-285750">
              <a:buFont typeface="Wingdings" charset="2"/>
              <a:buChar char="ü"/>
            </a:pPr>
            <a:r>
              <a:rPr lang="en-US" sz="2000" dirty="0"/>
              <a:t>    The </a:t>
            </a:r>
            <a:r>
              <a:rPr lang="en-US" sz="2000" dirty="0" err="1">
                <a:solidFill>
                  <a:srgbClr val="FF0000"/>
                </a:solidFill>
              </a:rPr>
              <a:t>buildToolsVersion</a:t>
            </a:r>
            <a:r>
              <a:rPr lang="en-US" sz="2000" dirty="0">
                <a:solidFill>
                  <a:srgbClr val="FF0000"/>
                </a:solidFill>
              </a:rPr>
              <a:t> </a:t>
            </a:r>
            <a:r>
              <a:rPr lang="en-US" sz="2000" dirty="0"/>
              <a:t>property specifies what version of the build tools to use. To install several versions of the build tools, use the SDK Manager</a:t>
            </a:r>
            <a:r>
              <a:rPr lang="en-US" sz="2000" dirty="0" smtClean="0"/>
              <a:t>.</a:t>
            </a:r>
          </a:p>
          <a:p>
            <a:pPr marL="285750" indent="-285750">
              <a:buFont typeface="Wingdings" charset="2"/>
              <a:buChar char="ü"/>
            </a:pPr>
            <a:endParaRPr lang="en-US" sz="2000" dirty="0"/>
          </a:p>
          <a:p>
            <a:pPr marL="285750" indent="-285750">
              <a:buFont typeface="Wingdings" charset="2"/>
              <a:buChar char="ü"/>
            </a:pPr>
            <a:r>
              <a:rPr lang="en-US" sz="2000" dirty="0"/>
              <a:t>    </a:t>
            </a:r>
            <a:r>
              <a:rPr lang="en-US" sz="2000" b="1" dirty="0">
                <a:solidFill>
                  <a:srgbClr val="FF0000"/>
                </a:solidFill>
              </a:rPr>
              <a:t>Note: Always use a build tools version whose major revision number is higher or equal to that of your compilation target and target SDK.</a:t>
            </a:r>
          </a:p>
        </p:txBody>
      </p:sp>
      <p:sp>
        <p:nvSpPr>
          <p:cNvPr id="10" name="Rectangle 9"/>
          <p:cNvSpPr/>
          <p:nvPr/>
        </p:nvSpPr>
        <p:spPr>
          <a:xfrm>
            <a:off x="836612" y="3200400"/>
            <a:ext cx="1749197" cy="400110"/>
          </a:xfrm>
          <a:prstGeom prst="rect">
            <a:avLst/>
          </a:prstGeom>
        </p:spPr>
        <p:txBody>
          <a:bodyPr wrap="none">
            <a:spAutoFit/>
          </a:bodyPr>
          <a:lstStyle/>
          <a:p>
            <a:pPr marL="342900" indent="-342900">
              <a:buFont typeface="+mj-ea"/>
              <a:buAutoNum type="circleNumDbPlain" startAt="2"/>
            </a:pPr>
            <a:r>
              <a:rPr lang="en-US" sz="2000" dirty="0">
                <a:solidFill>
                  <a:srgbClr val="FF0000"/>
                </a:solidFill>
              </a:rPr>
              <a:t>android {...}</a:t>
            </a:r>
            <a:endParaRPr lang="en-US" sz="2000" b="1" dirty="0">
              <a:solidFill>
                <a:srgbClr val="FF0000"/>
              </a:solidFill>
            </a:endParaRPr>
          </a:p>
        </p:txBody>
      </p:sp>
    </p:spTree>
    <p:extLst>
      <p:ext uri="{BB962C8B-B14F-4D97-AF65-F5344CB8AC3E}">
        <p14:creationId xmlns:p14="http://schemas.microsoft.com/office/powerpoint/2010/main" val="4690106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Android Studio Overview</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455612" y="3200408"/>
            <a:ext cx="11353800" cy="685799"/>
          </a:xfrm>
        </p:spPr>
        <p:txBody>
          <a:bodyPr/>
          <a:lstStyle/>
          <a:p>
            <a:pPr lvl="0"/>
            <a:endParaRPr lang="en-US" sz="2400" dirty="0" smtClean="0">
              <a:solidFill>
                <a:schemeClr val="tx1"/>
              </a:solidFill>
            </a:endParaRPr>
          </a:p>
          <a:p>
            <a:pPr lvl="0"/>
            <a:endParaRPr lang="en-US" sz="2400" dirty="0">
              <a:solidFill>
                <a:schemeClr val="tx1"/>
              </a:solidFill>
            </a:endParaRPr>
          </a:p>
          <a:p>
            <a:pPr lvl="0"/>
            <a:r>
              <a:rPr lang="en-US" sz="2400" dirty="0" smtClean="0">
                <a:solidFill>
                  <a:schemeClr val="tx1"/>
                </a:solidFill>
              </a:rPr>
              <a:t>Android </a:t>
            </a:r>
            <a:r>
              <a:rPr lang="en-US" sz="2400" dirty="0">
                <a:solidFill>
                  <a:schemeClr val="tx1"/>
                </a:solidFill>
              </a:rPr>
              <a:t>Studio is the official IDE for Android application development, based on </a:t>
            </a:r>
            <a:r>
              <a:rPr lang="en-US" sz="2400" dirty="0" err="1">
                <a:solidFill>
                  <a:schemeClr val="tx1"/>
                </a:solidFill>
              </a:rPr>
              <a:t>IntelliJ</a:t>
            </a:r>
            <a:r>
              <a:rPr lang="en-US" sz="2400" dirty="0">
                <a:solidFill>
                  <a:schemeClr val="tx1"/>
                </a:solidFill>
              </a:rPr>
              <a:t> IDEA. On top of the capabilities you expect from </a:t>
            </a:r>
            <a:r>
              <a:rPr lang="en-US" sz="2400" dirty="0" err="1">
                <a:solidFill>
                  <a:schemeClr val="tx1"/>
                </a:solidFill>
              </a:rPr>
              <a:t>IntelliJ</a:t>
            </a:r>
            <a:r>
              <a:rPr lang="en-US" sz="2400" dirty="0">
                <a:solidFill>
                  <a:schemeClr val="tx1"/>
                </a:solidFill>
              </a:rPr>
              <a:t>, Android Studio offers:</a:t>
            </a:r>
          </a:p>
          <a:p>
            <a:pPr lvl="0">
              <a:buFont typeface="Wingdings" charset="2"/>
              <a:buChar char="ü"/>
            </a:pPr>
            <a:r>
              <a:rPr lang="en-US" sz="2400" dirty="0">
                <a:solidFill>
                  <a:schemeClr val="tx1"/>
                </a:solidFill>
              </a:rPr>
              <a:t>Flexible Gradle-based build system</a:t>
            </a:r>
          </a:p>
          <a:p>
            <a:pPr lvl="0">
              <a:buFont typeface="Wingdings" charset="2"/>
              <a:buChar char="ü"/>
            </a:pPr>
            <a:r>
              <a:rPr lang="en-US" sz="2400" dirty="0">
                <a:solidFill>
                  <a:schemeClr val="tx1"/>
                </a:solidFill>
              </a:rPr>
              <a:t>Build variants and multiple </a:t>
            </a:r>
            <a:r>
              <a:rPr lang="en-US" sz="2400" dirty="0" err="1">
                <a:solidFill>
                  <a:schemeClr val="tx1"/>
                </a:solidFill>
              </a:rPr>
              <a:t>apk</a:t>
            </a:r>
            <a:r>
              <a:rPr lang="en-US" sz="2400" dirty="0">
                <a:solidFill>
                  <a:schemeClr val="tx1"/>
                </a:solidFill>
              </a:rPr>
              <a:t> file generation</a:t>
            </a:r>
          </a:p>
          <a:p>
            <a:pPr lvl="0">
              <a:buFont typeface="Wingdings" charset="2"/>
              <a:buChar char="ü"/>
            </a:pPr>
            <a:r>
              <a:rPr lang="en-US" sz="2400" dirty="0">
                <a:solidFill>
                  <a:schemeClr val="tx1"/>
                </a:solidFill>
              </a:rPr>
              <a:t>Code templates to help you build common app features</a:t>
            </a:r>
          </a:p>
          <a:p>
            <a:pPr lvl="0">
              <a:buFont typeface="Wingdings" charset="2"/>
              <a:buChar char="ü"/>
            </a:pPr>
            <a:r>
              <a:rPr lang="en-US" sz="2400" dirty="0">
                <a:solidFill>
                  <a:schemeClr val="tx1"/>
                </a:solidFill>
              </a:rPr>
              <a:t>Rich layout editor with support for drag and drop theme editing</a:t>
            </a:r>
          </a:p>
          <a:p>
            <a:pPr lvl="0">
              <a:buFont typeface="Wingdings" charset="2"/>
              <a:buChar char="ü"/>
            </a:pPr>
            <a:r>
              <a:rPr lang="en-US" sz="2400" dirty="0">
                <a:solidFill>
                  <a:schemeClr val="tx1"/>
                </a:solidFill>
              </a:rPr>
              <a:t>lint tools to catch performance, usability, version compatibility, and other problems</a:t>
            </a:r>
          </a:p>
          <a:p>
            <a:pPr lvl="0">
              <a:buFont typeface="Wingdings" charset="2"/>
              <a:buChar char="ü"/>
            </a:pPr>
            <a:r>
              <a:rPr lang="en-US" sz="2400" dirty="0" err="1">
                <a:solidFill>
                  <a:schemeClr val="tx1"/>
                </a:solidFill>
              </a:rPr>
              <a:t>ProGuard</a:t>
            </a:r>
            <a:r>
              <a:rPr lang="en-US" sz="2400" dirty="0">
                <a:solidFill>
                  <a:schemeClr val="tx1"/>
                </a:solidFill>
              </a:rPr>
              <a:t> and app-signing capabilities</a:t>
            </a:r>
          </a:p>
          <a:p>
            <a:pPr lvl="0">
              <a:buFont typeface="Wingdings" charset="2"/>
              <a:buChar char="ü"/>
            </a:pPr>
            <a:r>
              <a:rPr lang="en-US" sz="2400" dirty="0">
                <a:solidFill>
                  <a:schemeClr val="tx1"/>
                </a:solidFill>
              </a:rPr>
              <a:t>Built-in support for Google Cloud Platform, making it easy to integrate Google Cloud Messaging and App Engine</a:t>
            </a:r>
          </a:p>
          <a:p>
            <a:pPr marL="0" lvl="0" indent="0">
              <a:buNone/>
            </a:pPr>
            <a:r>
              <a:rPr lang="en-US" sz="1800" dirty="0" smtClean="0"/>
              <a:t>.</a:t>
            </a:r>
            <a:endParaRPr lang="en-US" sz="1800" dirty="0"/>
          </a:p>
        </p:txBody>
      </p:sp>
    </p:spTree>
    <p:extLst>
      <p:ext uri="{BB962C8B-B14F-4D97-AF65-F5344CB8AC3E}">
        <p14:creationId xmlns:p14="http://schemas.microsoft.com/office/powerpoint/2010/main" val="8804361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Module-Level gradle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3" name="Picture 2" descr="Screen Shot 2015-05-17 at 22.43.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9541446" cy="4419600"/>
          </a:xfrm>
          <a:prstGeom prst="rect">
            <a:avLst/>
          </a:prstGeom>
        </p:spPr>
      </p:pic>
      <p:sp>
        <p:nvSpPr>
          <p:cNvPr id="5" name="Rounded Rectangular Callout 4"/>
          <p:cNvSpPr/>
          <p:nvPr/>
        </p:nvSpPr>
        <p:spPr>
          <a:xfrm>
            <a:off x="6551612" y="1143000"/>
            <a:ext cx="3048000" cy="914400"/>
          </a:xfrm>
          <a:prstGeom prst="wedgeRoundRectCallout">
            <a:avLst>
              <a:gd name="adj1" fmla="val -167729"/>
              <a:gd name="adj2" fmla="val 5188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Must be always equal or greater than target version</a:t>
            </a:r>
            <a:endParaRPr lang="en-US" dirty="0"/>
          </a:p>
        </p:txBody>
      </p:sp>
      <p:sp>
        <p:nvSpPr>
          <p:cNvPr id="10" name="Rounded Rectangular Callout 9"/>
          <p:cNvSpPr/>
          <p:nvPr/>
        </p:nvSpPr>
        <p:spPr>
          <a:xfrm>
            <a:off x="8075612" y="2362200"/>
            <a:ext cx="1905000" cy="685800"/>
          </a:xfrm>
          <a:prstGeom prst="wedgeRoundRectCallout">
            <a:avLst>
              <a:gd name="adj1" fmla="val -241260"/>
              <a:gd name="adj2" fmla="val 2223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Unique app ID</a:t>
            </a:r>
            <a:endParaRPr lang="en-US" dirty="0"/>
          </a:p>
        </p:txBody>
      </p:sp>
      <p:sp>
        <p:nvSpPr>
          <p:cNvPr id="11" name="Rounded Rectangular Callout 10"/>
          <p:cNvSpPr/>
          <p:nvPr/>
        </p:nvSpPr>
        <p:spPr>
          <a:xfrm>
            <a:off x="8228012" y="3352800"/>
            <a:ext cx="1905000" cy="685800"/>
          </a:xfrm>
          <a:prstGeom prst="wedgeRoundRectCallout">
            <a:avLst>
              <a:gd name="adj1" fmla="val -355125"/>
              <a:gd name="adj2" fmla="val -8804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Base API LEVEL for app to run</a:t>
            </a:r>
            <a:endParaRPr lang="en-US" dirty="0"/>
          </a:p>
        </p:txBody>
      </p:sp>
      <p:sp>
        <p:nvSpPr>
          <p:cNvPr id="12" name="Rounded Rectangular Callout 11"/>
          <p:cNvSpPr/>
          <p:nvPr/>
        </p:nvSpPr>
        <p:spPr>
          <a:xfrm>
            <a:off x="8456612" y="4191000"/>
            <a:ext cx="1905000" cy="685800"/>
          </a:xfrm>
          <a:prstGeom prst="wedgeRoundRectCallout">
            <a:avLst>
              <a:gd name="adj1" fmla="val -355125"/>
              <a:gd name="adj2" fmla="val -8804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 app release track</a:t>
            </a:r>
            <a:endParaRPr lang="en-US" dirty="0"/>
          </a:p>
        </p:txBody>
      </p:sp>
    </p:spTree>
    <p:extLst>
      <p:ext uri="{BB962C8B-B14F-4D97-AF65-F5344CB8AC3E}">
        <p14:creationId xmlns:p14="http://schemas.microsoft.com/office/powerpoint/2010/main" val="306407335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Resource Shrinking </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7" name="Rectangle 6"/>
          <p:cNvSpPr/>
          <p:nvPr/>
        </p:nvSpPr>
        <p:spPr>
          <a:xfrm>
            <a:off x="836612" y="1905000"/>
            <a:ext cx="11125200" cy="5201423"/>
          </a:xfrm>
          <a:prstGeom prst="rect">
            <a:avLst/>
          </a:prstGeom>
        </p:spPr>
        <p:txBody>
          <a:bodyPr wrap="square">
            <a:spAutoFit/>
          </a:bodyPr>
          <a:lstStyle/>
          <a:p>
            <a:pPr marL="285750" indent="-285750">
              <a:buFont typeface="Wingdings" charset="2"/>
              <a:buChar char="ü"/>
            </a:pPr>
            <a:r>
              <a:rPr lang="en-US" sz="2400" dirty="0"/>
              <a:t>The Gradle build system for Android supports "resource shrinking": the automatic removal of resources that are unused, at build time, in the packaged app. </a:t>
            </a:r>
            <a:endParaRPr lang="en-US" sz="2400" dirty="0" smtClean="0"/>
          </a:p>
          <a:p>
            <a:pPr marL="285750" indent="-285750">
              <a:buFont typeface="Wingdings" charset="2"/>
              <a:buChar char="ü"/>
            </a:pPr>
            <a:r>
              <a:rPr lang="en-US" sz="2400" dirty="0" smtClean="0"/>
              <a:t>In </a:t>
            </a:r>
            <a:r>
              <a:rPr lang="en-US" sz="2400" dirty="0"/>
              <a:t>addition to removing resources in your project that are not actually needed at runtime, this also removes resources from libraries you are depending on if they are not actually needed by your application. </a:t>
            </a:r>
            <a:endParaRPr lang="en-US" sz="2400" dirty="0" smtClean="0"/>
          </a:p>
          <a:p>
            <a:pPr marL="285750" indent="-285750">
              <a:buFont typeface="Wingdings" charset="2"/>
              <a:buChar char="ü"/>
            </a:pPr>
            <a:r>
              <a:rPr lang="en-US" sz="2400" i="1" dirty="0" smtClean="0"/>
              <a:t>For </a:t>
            </a:r>
            <a:r>
              <a:rPr lang="en-US" sz="2400" i="1" dirty="0"/>
              <a:t>example, your application is using Google Play Services to for example access Google Drive functionality, and you are not currently using Google Sign In, then this would remove the various </a:t>
            </a:r>
            <a:r>
              <a:rPr lang="en-US" sz="2400" i="1" dirty="0" err="1"/>
              <a:t>drawable</a:t>
            </a:r>
            <a:r>
              <a:rPr lang="en-US" sz="2400" i="1" dirty="0"/>
              <a:t> assets for the Sign In buttons.</a:t>
            </a:r>
          </a:p>
          <a:p>
            <a:pPr marL="285750" indent="-285750">
              <a:buFont typeface="Wingdings" charset="2"/>
              <a:buChar char="ü"/>
            </a:pPr>
            <a:r>
              <a:rPr lang="en-US" sz="2400" dirty="0"/>
              <a:t>Note that resource shrinking only works in conjunction with code shrinking (such as </a:t>
            </a:r>
            <a:r>
              <a:rPr lang="en-US" sz="2400" dirty="0" err="1"/>
              <a:t>ProGuard</a:t>
            </a:r>
            <a:r>
              <a:rPr lang="en-US" sz="2400" dirty="0"/>
              <a:t>). </a:t>
            </a:r>
            <a:endParaRPr lang="en-US" sz="2400" dirty="0" smtClean="0"/>
          </a:p>
          <a:p>
            <a:pPr marL="285750" indent="-285750">
              <a:buFont typeface="Wingdings" charset="2"/>
              <a:buChar char="ü"/>
            </a:pPr>
            <a:r>
              <a:rPr lang="en-US" sz="2400" dirty="0" smtClean="0"/>
              <a:t>That's </a:t>
            </a:r>
            <a:r>
              <a:rPr lang="en-US" sz="2400" dirty="0"/>
              <a:t>how it can remove unused resources from libraries; normally, all resources in a library are used, and it is only when we remove unused code that it becomes apparent which resources are referenced from the remaining code.</a:t>
            </a:r>
          </a:p>
          <a:p>
            <a:pPr marL="285750" indent="-285750">
              <a:buFont typeface="Wingdings" charset="2"/>
              <a:buChar char="ü"/>
            </a:pPr>
            <a:endParaRPr lang="en-US" sz="2000" dirty="0"/>
          </a:p>
        </p:txBody>
      </p:sp>
      <p:sp>
        <p:nvSpPr>
          <p:cNvPr id="10" name="Rectangle 9"/>
          <p:cNvSpPr/>
          <p:nvPr/>
        </p:nvSpPr>
        <p:spPr>
          <a:xfrm>
            <a:off x="836612" y="1447800"/>
            <a:ext cx="2326278" cy="461665"/>
          </a:xfrm>
          <a:prstGeom prst="rect">
            <a:avLst/>
          </a:prstGeom>
        </p:spPr>
        <p:txBody>
          <a:bodyPr wrap="none">
            <a:spAutoFit/>
          </a:bodyPr>
          <a:lstStyle/>
          <a:p>
            <a:pPr marL="457200" indent="-457200">
              <a:buFont typeface="+mj-ea"/>
              <a:buAutoNum type="circleNumDbPlain" startAt="3"/>
            </a:pPr>
            <a:r>
              <a:rPr lang="en-US" sz="2400" dirty="0">
                <a:solidFill>
                  <a:srgbClr val="FF0000"/>
                </a:solidFill>
              </a:rPr>
              <a:t>defaultConfig </a:t>
            </a:r>
            <a:endParaRPr lang="en-US" sz="2400" b="1" dirty="0">
              <a:solidFill>
                <a:srgbClr val="FF0000"/>
              </a:solidFill>
            </a:endParaRPr>
          </a:p>
        </p:txBody>
      </p:sp>
    </p:spTree>
    <p:extLst>
      <p:ext uri="{BB962C8B-B14F-4D97-AF65-F5344CB8AC3E}">
        <p14:creationId xmlns:p14="http://schemas.microsoft.com/office/powerpoint/2010/main" val="36884162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Resource Shrinking </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3" name="Picture 2" descr="Screen Shot 2015-05-17 at 23.15.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524000"/>
            <a:ext cx="11343277" cy="2184400"/>
          </a:xfrm>
          <a:prstGeom prst="rect">
            <a:avLst/>
          </a:prstGeom>
        </p:spPr>
      </p:pic>
      <p:sp>
        <p:nvSpPr>
          <p:cNvPr id="4" name="Rounded Rectangular Callout 3"/>
          <p:cNvSpPr/>
          <p:nvPr/>
        </p:nvSpPr>
        <p:spPr>
          <a:xfrm>
            <a:off x="8837612" y="1600200"/>
            <a:ext cx="2209800" cy="457200"/>
          </a:xfrm>
          <a:prstGeom prst="wedgeRoundRectCallout">
            <a:avLst>
              <a:gd name="adj1" fmla="val -286402"/>
              <a:gd name="adj2" fmla="val 6055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Code-shrinking</a:t>
            </a:r>
            <a:endParaRPr lang="en-US" sz="2000" dirty="0"/>
          </a:p>
        </p:txBody>
      </p:sp>
      <p:sp>
        <p:nvSpPr>
          <p:cNvPr id="9" name="Rounded Rectangular Callout 8"/>
          <p:cNvSpPr/>
          <p:nvPr/>
        </p:nvSpPr>
        <p:spPr>
          <a:xfrm>
            <a:off x="9066212" y="2895600"/>
            <a:ext cx="2209800" cy="457200"/>
          </a:xfrm>
          <a:prstGeom prst="wedgeRoundRectCallout">
            <a:avLst>
              <a:gd name="adj1" fmla="val -288339"/>
              <a:gd name="adj2" fmla="val -16103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Resource-shrinking</a:t>
            </a:r>
            <a:endParaRPr lang="en-US" sz="2000" dirty="0"/>
          </a:p>
        </p:txBody>
      </p:sp>
      <p:sp>
        <p:nvSpPr>
          <p:cNvPr id="5" name="Rectangle 4"/>
          <p:cNvSpPr/>
          <p:nvPr/>
        </p:nvSpPr>
        <p:spPr>
          <a:xfrm>
            <a:off x="18615" y="3733800"/>
            <a:ext cx="11809412" cy="1015663"/>
          </a:xfrm>
          <a:prstGeom prst="rect">
            <a:avLst/>
          </a:prstGeom>
        </p:spPr>
        <p:txBody>
          <a:bodyPr wrap="square">
            <a:spAutoFit/>
          </a:bodyPr>
          <a:lstStyle/>
          <a:p>
            <a:pPr marL="285750" indent="-285750">
              <a:buFont typeface="Wingdings" charset="2"/>
              <a:buChar char="ü"/>
            </a:pPr>
            <a:r>
              <a:rPr lang="en-US" dirty="0"/>
              <a:t> </a:t>
            </a:r>
            <a:r>
              <a:rPr lang="en-US" sz="2000" dirty="0"/>
              <a:t>If you have not already been using </a:t>
            </a:r>
            <a:r>
              <a:rPr lang="en-US" sz="2000" dirty="0" err="1"/>
              <a:t>minifyEnabled</a:t>
            </a:r>
            <a:r>
              <a:rPr lang="en-US" sz="2000" dirty="0"/>
              <a:t>, make sure you get that working before also adding </a:t>
            </a:r>
            <a:r>
              <a:rPr lang="en-US" sz="2000" dirty="0" err="1"/>
              <a:t>shrinkResources</a:t>
            </a:r>
            <a:r>
              <a:rPr lang="en-US" sz="2000" dirty="0"/>
              <a:t>, since you may have to edit your </a:t>
            </a:r>
            <a:r>
              <a:rPr lang="en-US" sz="2000" dirty="0" err="1"/>
              <a:t>proguard-rules.pro</a:t>
            </a:r>
            <a:r>
              <a:rPr lang="en-US" sz="2000" dirty="0"/>
              <a:t> file to make sure any methods you access with reflection </a:t>
            </a:r>
            <a:r>
              <a:rPr lang="en-US" sz="2000" dirty="0" err="1"/>
              <a:t>etc</a:t>
            </a:r>
            <a:r>
              <a:rPr lang="en-US" sz="2000" dirty="0"/>
              <a:t> are listed as keep rules in that file.</a:t>
            </a:r>
          </a:p>
        </p:txBody>
      </p:sp>
      <p:sp>
        <p:nvSpPr>
          <p:cNvPr id="6" name="Rectangle 5"/>
          <p:cNvSpPr/>
          <p:nvPr/>
        </p:nvSpPr>
        <p:spPr>
          <a:xfrm>
            <a:off x="0" y="5103673"/>
            <a:ext cx="11582400" cy="1754327"/>
          </a:xfrm>
          <a:prstGeom prst="rect">
            <a:avLst/>
          </a:prstGeom>
        </p:spPr>
        <p:txBody>
          <a:bodyPr wrap="square">
            <a:spAutoFit/>
          </a:bodyPr>
          <a:lstStyle/>
          <a:p>
            <a:r>
              <a:rPr lang="en-US" dirty="0">
                <a:solidFill>
                  <a:srgbClr val="FF0000"/>
                </a:solidFill>
              </a:rPr>
              <a:t>$ ./</a:t>
            </a:r>
            <a:r>
              <a:rPr lang="en-US" dirty="0" err="1">
                <a:solidFill>
                  <a:srgbClr val="FF0000"/>
                </a:solidFill>
              </a:rPr>
              <a:t>gradlew</a:t>
            </a:r>
            <a:r>
              <a:rPr lang="en-US" dirty="0">
                <a:solidFill>
                  <a:srgbClr val="FF0000"/>
                </a:solidFill>
              </a:rPr>
              <a:t> clean </a:t>
            </a:r>
            <a:r>
              <a:rPr lang="en-US" dirty="0" err="1">
                <a:solidFill>
                  <a:srgbClr val="FF0000"/>
                </a:solidFill>
              </a:rPr>
              <a:t>assembleDebug</a:t>
            </a:r>
            <a:r>
              <a:rPr lang="en-US" dirty="0">
                <a:solidFill>
                  <a:srgbClr val="FF0000"/>
                </a:solidFill>
              </a:rPr>
              <a:t> --info | </a:t>
            </a:r>
            <a:r>
              <a:rPr lang="en-US" dirty="0" err="1">
                <a:solidFill>
                  <a:srgbClr val="FF0000"/>
                </a:solidFill>
              </a:rPr>
              <a:t>grep</a:t>
            </a:r>
            <a:r>
              <a:rPr lang="en-US" dirty="0">
                <a:solidFill>
                  <a:srgbClr val="FF0000"/>
                </a:solidFill>
              </a:rPr>
              <a:t> "Skipped unused resource"</a:t>
            </a:r>
          </a:p>
          <a:p>
            <a:r>
              <a:rPr lang="en-US" dirty="0"/>
              <a:t>Skipped unused resource res/</a:t>
            </a:r>
            <a:r>
              <a:rPr lang="en-US" dirty="0" err="1"/>
              <a:t>anim</a:t>
            </a:r>
            <a:r>
              <a:rPr lang="en-US" dirty="0"/>
              <a:t>/</a:t>
            </a:r>
            <a:r>
              <a:rPr lang="en-US" dirty="0" err="1"/>
              <a:t>abc_fade_in.xml</a:t>
            </a:r>
            <a:r>
              <a:rPr lang="en-US" dirty="0"/>
              <a:t>: 396 bytes</a:t>
            </a:r>
          </a:p>
          <a:p>
            <a:r>
              <a:rPr lang="en-US" dirty="0"/>
              <a:t>Skipped unused resource res/</a:t>
            </a:r>
            <a:r>
              <a:rPr lang="en-US" dirty="0" err="1"/>
              <a:t>anim</a:t>
            </a:r>
            <a:r>
              <a:rPr lang="en-US" dirty="0"/>
              <a:t>/</a:t>
            </a:r>
            <a:r>
              <a:rPr lang="en-US" dirty="0" err="1"/>
              <a:t>abc_fade_out.xml</a:t>
            </a:r>
            <a:r>
              <a:rPr lang="en-US" dirty="0"/>
              <a:t>: 396 bytes</a:t>
            </a:r>
          </a:p>
          <a:p>
            <a:r>
              <a:rPr lang="en-US" dirty="0"/>
              <a:t>Skipped unused resource res/</a:t>
            </a:r>
            <a:r>
              <a:rPr lang="en-US" dirty="0" err="1"/>
              <a:t>anim</a:t>
            </a:r>
            <a:r>
              <a:rPr lang="en-US" dirty="0"/>
              <a:t>/</a:t>
            </a:r>
            <a:r>
              <a:rPr lang="en-US" dirty="0" err="1"/>
              <a:t>abc_slide_in_bottom.xml</a:t>
            </a:r>
            <a:r>
              <a:rPr lang="en-US" dirty="0"/>
              <a:t>: 400 bytes</a:t>
            </a:r>
          </a:p>
          <a:p>
            <a:r>
              <a:rPr lang="en-US" dirty="0"/>
              <a:t>Skipped unused resource res/</a:t>
            </a:r>
            <a:r>
              <a:rPr lang="en-US" dirty="0" err="1"/>
              <a:t>anim</a:t>
            </a:r>
            <a:r>
              <a:rPr lang="en-US" dirty="0"/>
              <a:t>/</a:t>
            </a:r>
            <a:r>
              <a:rPr lang="en-US" dirty="0" err="1"/>
              <a:t>abc_slide_in_top.xml</a:t>
            </a:r>
            <a:r>
              <a:rPr lang="en-US" dirty="0"/>
              <a:t>: 400 bytes</a:t>
            </a:r>
          </a:p>
          <a:p>
            <a:r>
              <a:rPr lang="en-US" dirty="0"/>
              <a:t>Skipped unused resource res/</a:t>
            </a:r>
            <a:r>
              <a:rPr lang="en-US" dirty="0" err="1"/>
              <a:t>anim</a:t>
            </a:r>
            <a:r>
              <a:rPr lang="en-US" dirty="0"/>
              <a:t>/</a:t>
            </a:r>
            <a:r>
              <a:rPr lang="en-US" dirty="0" err="1"/>
              <a:t>abc_slide_out_bottom.xml</a:t>
            </a:r>
            <a:r>
              <a:rPr lang="en-US" dirty="0"/>
              <a:t>: 400 bytes</a:t>
            </a:r>
          </a:p>
        </p:txBody>
      </p:sp>
      <p:sp>
        <p:nvSpPr>
          <p:cNvPr id="11" name="Rounded Rectangular Callout 10"/>
          <p:cNvSpPr/>
          <p:nvPr/>
        </p:nvSpPr>
        <p:spPr>
          <a:xfrm>
            <a:off x="10285412" y="4724400"/>
            <a:ext cx="1600200" cy="762000"/>
          </a:xfrm>
          <a:prstGeom prst="wedgeRoundRectCallout">
            <a:avLst>
              <a:gd name="adj1" fmla="val -302851"/>
              <a:gd name="adj2" fmla="val 306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Check deleted resource</a:t>
            </a:r>
            <a:endParaRPr lang="en-US" dirty="0"/>
          </a:p>
        </p:txBody>
      </p:sp>
    </p:spTree>
    <p:extLst>
      <p:ext uri="{BB962C8B-B14F-4D97-AF65-F5344CB8AC3E}">
        <p14:creationId xmlns:p14="http://schemas.microsoft.com/office/powerpoint/2010/main" val="32654348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Declare dependencies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836612" y="1600200"/>
            <a:ext cx="11049000" cy="1938992"/>
          </a:xfrm>
          <a:prstGeom prst="rect">
            <a:avLst/>
          </a:prstGeom>
        </p:spPr>
        <p:txBody>
          <a:bodyPr wrap="square">
            <a:spAutoFit/>
          </a:bodyPr>
          <a:lstStyle/>
          <a:p>
            <a:r>
              <a:rPr lang="en-US" sz="2000" b="1" dirty="0"/>
              <a:t>Module dependencies</a:t>
            </a:r>
          </a:p>
          <a:p>
            <a:pPr marL="342900" indent="-342900">
              <a:buFont typeface="Wingdings" charset="2"/>
              <a:buChar char="ü"/>
            </a:pPr>
            <a:r>
              <a:rPr lang="en-US" sz="2000" dirty="0"/>
              <a:t>The app module depends on the lib module, because </a:t>
            </a:r>
            <a:r>
              <a:rPr lang="en-US" sz="2000" dirty="0" err="1"/>
              <a:t>MainActivity</a:t>
            </a:r>
            <a:r>
              <a:rPr lang="en-US" sz="2000" dirty="0"/>
              <a:t> launches LibActivity1 as described in </a:t>
            </a:r>
            <a:r>
              <a:rPr lang="en-US" sz="2000" dirty="0">
                <a:hlinkClick r:id="rId3"/>
              </a:rPr>
              <a:t>Open an Activity from a Library Module</a:t>
            </a:r>
            <a:r>
              <a:rPr lang="en-US" sz="2000" dirty="0"/>
              <a:t>.</a:t>
            </a:r>
          </a:p>
          <a:p>
            <a:pPr marL="342900" indent="-342900">
              <a:buFont typeface="Wingdings" charset="2"/>
              <a:buChar char="ü"/>
            </a:pPr>
            <a:r>
              <a:rPr lang="en-US" sz="2000" dirty="0"/>
              <a:t>compile project(":lib") declares a dependency on the lib module of </a:t>
            </a:r>
            <a:r>
              <a:rPr lang="en-US" sz="2000" dirty="0" err="1"/>
              <a:t>BuildSystemExample</a:t>
            </a:r>
            <a:r>
              <a:rPr lang="en-US" sz="2000" dirty="0"/>
              <a:t>. When you build the app module, the build system assembles and includes the lib module.</a:t>
            </a:r>
          </a:p>
          <a:p>
            <a:endParaRPr lang="en-US" sz="2000" dirty="0"/>
          </a:p>
        </p:txBody>
      </p:sp>
      <p:sp>
        <p:nvSpPr>
          <p:cNvPr id="4" name="Rectangle 3"/>
          <p:cNvSpPr/>
          <p:nvPr/>
        </p:nvSpPr>
        <p:spPr>
          <a:xfrm>
            <a:off x="836612" y="1219200"/>
            <a:ext cx="2082621" cy="400110"/>
          </a:xfrm>
          <a:prstGeom prst="rect">
            <a:avLst/>
          </a:prstGeom>
        </p:spPr>
        <p:txBody>
          <a:bodyPr wrap="none">
            <a:spAutoFit/>
          </a:bodyPr>
          <a:lstStyle/>
          <a:p>
            <a:pPr marL="457200" indent="-457200">
              <a:buFont typeface="+mj-ea"/>
              <a:buAutoNum type="circleNumDbPlain" startAt="4"/>
            </a:pPr>
            <a:r>
              <a:rPr lang="en-US" sz="2000" b="1" dirty="0">
                <a:solidFill>
                  <a:srgbClr val="FF0000"/>
                </a:solidFill>
              </a:rPr>
              <a:t>dependencies</a:t>
            </a:r>
          </a:p>
        </p:txBody>
      </p:sp>
      <p:sp>
        <p:nvSpPr>
          <p:cNvPr id="5" name="Rectangle 4"/>
          <p:cNvSpPr/>
          <p:nvPr/>
        </p:nvSpPr>
        <p:spPr>
          <a:xfrm>
            <a:off x="836612" y="3505200"/>
            <a:ext cx="10972800" cy="1631216"/>
          </a:xfrm>
          <a:prstGeom prst="rect">
            <a:avLst/>
          </a:prstGeom>
        </p:spPr>
        <p:txBody>
          <a:bodyPr wrap="square">
            <a:spAutoFit/>
          </a:bodyPr>
          <a:lstStyle/>
          <a:p>
            <a:r>
              <a:rPr lang="en-US" sz="2000" b="1" dirty="0"/>
              <a:t>Remote binary </a:t>
            </a:r>
            <a:r>
              <a:rPr lang="en-US" sz="2000" b="1" dirty="0" smtClean="0"/>
              <a:t>dependencies</a:t>
            </a:r>
            <a:endParaRPr lang="en-US" sz="2000" dirty="0"/>
          </a:p>
          <a:p>
            <a:pPr marL="342900" indent="-342900">
              <a:buFont typeface="Wingdings" charset="2"/>
              <a:buChar char="ü"/>
            </a:pPr>
            <a:r>
              <a:rPr lang="en-US" sz="2000" dirty="0"/>
              <a:t>The app and lib modules both use the </a:t>
            </a:r>
            <a:r>
              <a:rPr lang="en-US" sz="2000" dirty="0" err="1"/>
              <a:t>ActionBarActivity</a:t>
            </a:r>
            <a:r>
              <a:rPr lang="en-US" sz="2000" dirty="0"/>
              <a:t> class from the Android Support Library, so these modules depend on it</a:t>
            </a:r>
            <a:r>
              <a:rPr lang="en-US" sz="2000" dirty="0" smtClean="0"/>
              <a:t>.</a:t>
            </a:r>
            <a:endParaRPr lang="en-US" sz="2000" dirty="0"/>
          </a:p>
          <a:p>
            <a:pPr marL="342900" indent="-342900">
              <a:buFont typeface="Wingdings" charset="2"/>
              <a:buChar char="ü"/>
            </a:pPr>
            <a:r>
              <a:rPr lang="en-US" sz="2000" dirty="0"/>
              <a:t>compile 'com.android.support:appcompat-v7:19.0.1' declares a dependency on version 19.0.1 of the Android Support Library by specifying its Maven coordinates.</a:t>
            </a:r>
          </a:p>
        </p:txBody>
      </p:sp>
    </p:spTree>
    <p:extLst>
      <p:ext uri="{BB962C8B-B14F-4D97-AF65-F5344CB8AC3E}">
        <p14:creationId xmlns:p14="http://schemas.microsoft.com/office/powerpoint/2010/main" val="147979077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Remote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4" name="Picture 3" descr="Screen Shot 2015-05-17 at 23.38.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800"/>
            <a:ext cx="3086100" cy="5537200"/>
          </a:xfrm>
          <a:prstGeom prst="rect">
            <a:avLst/>
          </a:prstGeom>
        </p:spPr>
      </p:pic>
      <p:pic>
        <p:nvPicPr>
          <p:cNvPr id="7" name="Picture 6" descr="Screen Shot 2015-05-17 at 23.39.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316" y="1066800"/>
            <a:ext cx="7892705" cy="5410200"/>
          </a:xfrm>
          <a:prstGeom prst="rect">
            <a:avLst/>
          </a:prstGeom>
        </p:spPr>
      </p:pic>
      <p:sp>
        <p:nvSpPr>
          <p:cNvPr id="9" name="Right Arrow 8"/>
          <p:cNvSpPr/>
          <p:nvPr/>
        </p:nvSpPr>
        <p:spPr>
          <a:xfrm>
            <a:off x="3198812" y="3810000"/>
            <a:ext cx="1066800" cy="4572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56212" y="5486400"/>
            <a:ext cx="2438400" cy="12192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492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Remote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3" name="Picture 2" descr="Screen Shot 2015-05-17 at 23.39.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7800"/>
            <a:ext cx="6636123" cy="4800600"/>
          </a:xfrm>
          <a:prstGeom prst="rect">
            <a:avLst/>
          </a:prstGeom>
        </p:spPr>
      </p:pic>
      <p:pic>
        <p:nvPicPr>
          <p:cNvPr id="5" name="Picture 4" descr="Screen Shot 2015-05-17 at 23.4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487" y="2057400"/>
            <a:ext cx="5571337" cy="3048000"/>
          </a:xfrm>
          <a:prstGeom prst="rect">
            <a:avLst/>
          </a:prstGeom>
        </p:spPr>
      </p:pic>
      <p:sp>
        <p:nvSpPr>
          <p:cNvPr id="6" name="Right Arrow 5"/>
          <p:cNvSpPr/>
          <p:nvPr/>
        </p:nvSpPr>
        <p:spPr>
          <a:xfrm>
            <a:off x="5256212" y="3962400"/>
            <a:ext cx="1600200" cy="6096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8597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Declare dependencies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10" name="Rectangle 9"/>
          <p:cNvSpPr/>
          <p:nvPr/>
        </p:nvSpPr>
        <p:spPr>
          <a:xfrm>
            <a:off x="836612" y="1447800"/>
            <a:ext cx="2082621" cy="400110"/>
          </a:xfrm>
          <a:prstGeom prst="rect">
            <a:avLst/>
          </a:prstGeom>
        </p:spPr>
        <p:txBody>
          <a:bodyPr wrap="none">
            <a:spAutoFit/>
          </a:bodyPr>
          <a:lstStyle/>
          <a:p>
            <a:pPr marL="457200" indent="-457200">
              <a:buFont typeface="+mj-ea"/>
              <a:buAutoNum type="circleNumDbPlain" startAt="4"/>
            </a:pPr>
            <a:r>
              <a:rPr lang="en-US" sz="2000" dirty="0" smtClean="0">
                <a:solidFill>
                  <a:srgbClr val="FF0000"/>
                </a:solidFill>
              </a:rPr>
              <a:t>dependencies</a:t>
            </a:r>
            <a:endParaRPr lang="en-US" sz="2000" b="1" dirty="0">
              <a:solidFill>
                <a:srgbClr val="FF0000"/>
              </a:solidFill>
            </a:endParaRPr>
          </a:p>
        </p:txBody>
      </p:sp>
      <p:sp>
        <p:nvSpPr>
          <p:cNvPr id="3" name="Rectangle 2"/>
          <p:cNvSpPr/>
          <p:nvPr/>
        </p:nvSpPr>
        <p:spPr>
          <a:xfrm>
            <a:off x="34243" y="3995677"/>
            <a:ext cx="6092825" cy="2862323"/>
          </a:xfrm>
          <a:prstGeom prst="rect">
            <a:avLst/>
          </a:prstGeom>
        </p:spPr>
        <p:txBody>
          <a:bodyPr>
            <a:spAutoFit/>
          </a:bodyPr>
          <a:lstStyle/>
          <a:p>
            <a:r>
              <a:rPr lang="en-US" dirty="0"/>
              <a:t>dependencies {</a:t>
            </a:r>
          </a:p>
          <a:p>
            <a:r>
              <a:rPr lang="en-US" dirty="0">
                <a:solidFill>
                  <a:srgbClr val="9BBB59"/>
                </a:solidFill>
              </a:rPr>
              <a:t>    // Module dependency</a:t>
            </a:r>
          </a:p>
          <a:p>
            <a:r>
              <a:rPr lang="en-US" dirty="0"/>
              <a:t>    compile project(":lib")</a:t>
            </a:r>
          </a:p>
          <a:p>
            <a:endParaRPr lang="en-US" dirty="0"/>
          </a:p>
          <a:p>
            <a:r>
              <a:rPr lang="en-US" dirty="0">
                <a:solidFill>
                  <a:srgbClr val="9BBB59"/>
                </a:solidFill>
              </a:rPr>
              <a:t>    // Remote binary dependency</a:t>
            </a:r>
          </a:p>
          <a:p>
            <a:r>
              <a:rPr lang="en-US" dirty="0"/>
              <a:t>    compile 'com.android.support:appcompat-v7:19.0.1'</a:t>
            </a:r>
          </a:p>
          <a:p>
            <a:endParaRPr lang="en-US" dirty="0"/>
          </a:p>
          <a:p>
            <a:r>
              <a:rPr lang="en-US" dirty="0">
                <a:solidFill>
                  <a:schemeClr val="accent3"/>
                </a:solidFill>
              </a:rPr>
              <a:t>    // Local binary dependency</a:t>
            </a:r>
          </a:p>
          <a:p>
            <a:r>
              <a:rPr lang="en-US" dirty="0"/>
              <a:t>    compile </a:t>
            </a:r>
            <a:r>
              <a:rPr lang="en-US" dirty="0" err="1"/>
              <a:t>fileTree</a:t>
            </a:r>
            <a:r>
              <a:rPr lang="en-US" dirty="0"/>
              <a:t>(</a:t>
            </a:r>
            <a:r>
              <a:rPr lang="en-US" dirty="0" err="1"/>
              <a:t>dir</a:t>
            </a:r>
            <a:r>
              <a:rPr lang="en-US" dirty="0"/>
              <a:t>: 'libs', include: ['*.jar'])</a:t>
            </a:r>
          </a:p>
          <a:p>
            <a:r>
              <a:rPr lang="en-US" dirty="0"/>
              <a:t>}</a:t>
            </a:r>
          </a:p>
        </p:txBody>
      </p:sp>
      <p:pic>
        <p:nvPicPr>
          <p:cNvPr id="5" name="Picture 4" descr="Screen Shot 2015-05-17 at 23.32.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225" y="1066800"/>
            <a:ext cx="9118600" cy="3797300"/>
          </a:xfrm>
          <a:prstGeom prst="rect">
            <a:avLst/>
          </a:prstGeom>
        </p:spPr>
      </p:pic>
      <p:sp>
        <p:nvSpPr>
          <p:cNvPr id="12" name="Oval 11"/>
          <p:cNvSpPr/>
          <p:nvPr/>
        </p:nvSpPr>
        <p:spPr>
          <a:xfrm>
            <a:off x="3503612" y="1447800"/>
            <a:ext cx="5562600" cy="2971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0654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Library </a:t>
            </a:r>
            <a:r>
              <a:rPr lang="en-US" b="1" kern="0" dirty="0" err="1" smtClean="0">
                <a:solidFill>
                  <a:schemeClr val="bg1"/>
                </a:solidFill>
              </a:rPr>
              <a:t>Dependenies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10" name="Rectangle 9"/>
          <p:cNvSpPr/>
          <p:nvPr/>
        </p:nvSpPr>
        <p:spPr>
          <a:xfrm>
            <a:off x="836612" y="1447800"/>
            <a:ext cx="2082621" cy="400110"/>
          </a:xfrm>
          <a:prstGeom prst="rect">
            <a:avLst/>
          </a:prstGeom>
        </p:spPr>
        <p:txBody>
          <a:bodyPr wrap="none">
            <a:spAutoFit/>
          </a:bodyPr>
          <a:lstStyle/>
          <a:p>
            <a:pPr marL="457200" indent="-457200">
              <a:buFont typeface="+mj-ea"/>
              <a:buAutoNum type="circleNumDbPlain" startAt="4"/>
            </a:pPr>
            <a:r>
              <a:rPr lang="en-US" sz="2000" dirty="0" smtClean="0">
                <a:solidFill>
                  <a:srgbClr val="FF0000"/>
                </a:solidFill>
              </a:rPr>
              <a:t>dependencies</a:t>
            </a:r>
            <a:endParaRPr lang="en-US" sz="2000" b="1" dirty="0">
              <a:solidFill>
                <a:srgbClr val="FF0000"/>
              </a:solidFill>
            </a:endParaRPr>
          </a:p>
        </p:txBody>
      </p:sp>
      <p:pic>
        <p:nvPicPr>
          <p:cNvPr id="4" name="Picture 3" descr="Screen Shot 2015-05-17 at 23.3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7" y="1066800"/>
            <a:ext cx="12173158" cy="5791200"/>
          </a:xfrm>
          <a:prstGeom prst="rect">
            <a:avLst/>
          </a:prstGeom>
        </p:spPr>
      </p:pic>
      <p:sp>
        <p:nvSpPr>
          <p:cNvPr id="6" name="Oval 5"/>
          <p:cNvSpPr/>
          <p:nvPr/>
        </p:nvSpPr>
        <p:spPr>
          <a:xfrm>
            <a:off x="0" y="1905000"/>
            <a:ext cx="2514600" cy="16002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061785">
            <a:off x="2525793" y="3103879"/>
            <a:ext cx="2565240" cy="483417"/>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4501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Local dependencies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912812" y="1143000"/>
            <a:ext cx="11049000" cy="2246769"/>
          </a:xfrm>
          <a:prstGeom prst="rect">
            <a:avLst/>
          </a:prstGeom>
        </p:spPr>
        <p:txBody>
          <a:bodyPr wrap="square">
            <a:spAutoFit/>
          </a:bodyPr>
          <a:lstStyle/>
          <a:p>
            <a:r>
              <a:rPr lang="en-US" sz="2000" b="1" dirty="0" smtClean="0"/>
              <a:t>Local </a:t>
            </a:r>
            <a:r>
              <a:rPr lang="en-US" sz="2000" b="1" dirty="0"/>
              <a:t>binary dependencies</a:t>
            </a:r>
          </a:p>
          <a:p>
            <a:pPr marL="342900" indent="-342900">
              <a:buFont typeface="Wingdings" charset="2"/>
              <a:buChar char="ü"/>
            </a:pPr>
            <a:r>
              <a:rPr lang="en-US" sz="2000" dirty="0"/>
              <a:t>Some modules do not use any binary dependencies from the local file system. If you have modules that require local binary dependencies, copy the JAR files for these dependencies into &lt;</a:t>
            </a:r>
            <a:r>
              <a:rPr lang="en-US" sz="2000" dirty="0" err="1"/>
              <a:t>moduleName</a:t>
            </a:r>
            <a:r>
              <a:rPr lang="en-US" sz="2000" dirty="0"/>
              <a:t>&gt;/libs inside your project.</a:t>
            </a:r>
          </a:p>
          <a:p>
            <a:pPr marL="342900" indent="-342900">
              <a:buFont typeface="Wingdings" charset="2"/>
              <a:buChar char="ü"/>
            </a:pPr>
            <a:r>
              <a:rPr lang="en-US" sz="2000" dirty="0"/>
              <a:t>compile </a:t>
            </a:r>
            <a:r>
              <a:rPr lang="en-US" sz="2000" dirty="0" err="1"/>
              <a:t>fileTree</a:t>
            </a:r>
            <a:r>
              <a:rPr lang="en-US" sz="2000" dirty="0"/>
              <a:t>(</a:t>
            </a:r>
            <a:r>
              <a:rPr lang="en-US" sz="2000" dirty="0" err="1"/>
              <a:t>dir</a:t>
            </a:r>
            <a:r>
              <a:rPr lang="en-US" sz="2000" dirty="0"/>
              <a:t>: 'libs', include: ['*.jar']) tells the build system that any JAR file inside app/libs is a dependency and should be included in the compilation </a:t>
            </a:r>
            <a:r>
              <a:rPr lang="en-US" sz="2000" dirty="0" err="1"/>
              <a:t>classpath</a:t>
            </a:r>
            <a:r>
              <a:rPr lang="en-US" sz="2000" dirty="0"/>
              <a:t> and in the final package.</a:t>
            </a:r>
          </a:p>
          <a:p>
            <a:endParaRPr lang="en-US" sz="2000" dirty="0"/>
          </a:p>
        </p:txBody>
      </p:sp>
      <p:pic>
        <p:nvPicPr>
          <p:cNvPr id="6" name="Picture 5" descr="Screen Shot 2015-05-17 at 23.48.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12" y="3126174"/>
            <a:ext cx="10058400" cy="3731825"/>
          </a:xfrm>
          <a:prstGeom prst="rect">
            <a:avLst/>
          </a:prstGeom>
        </p:spPr>
      </p:pic>
      <p:sp>
        <p:nvSpPr>
          <p:cNvPr id="7" name="Right Arrow 6"/>
          <p:cNvSpPr/>
          <p:nvPr/>
        </p:nvSpPr>
        <p:spPr>
          <a:xfrm rot="981646">
            <a:off x="3821796" y="4915889"/>
            <a:ext cx="2540356" cy="356802"/>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170612" y="5715000"/>
            <a:ext cx="4648200" cy="304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0760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What </a:t>
            </a:r>
            <a:r>
              <a:rPr lang="en-US" b="1" kern="0" dirty="0">
                <a:solidFill>
                  <a:schemeClr val="bg1"/>
                </a:solidFill>
              </a:rPr>
              <a:t>is </a:t>
            </a:r>
            <a:r>
              <a:rPr lang="en-US" b="1" kern="0" dirty="0" err="1" smtClean="0">
                <a:solidFill>
                  <a:schemeClr val="bg1"/>
                </a:solidFill>
              </a:rPr>
              <a:t>ProGuard</a:t>
            </a:r>
            <a:r>
              <a:rPr lang="en-US" b="1" kern="0" dirty="0" smtClean="0">
                <a:solidFill>
                  <a:schemeClr val="bg1"/>
                </a:solidFill>
              </a:rPr>
              <a:t>?</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684212" y="1289326"/>
            <a:ext cx="11049000" cy="5570755"/>
          </a:xfrm>
          <a:prstGeom prst="rect">
            <a:avLst/>
          </a:prstGeom>
        </p:spPr>
        <p:txBody>
          <a:bodyPr wrap="square">
            <a:spAutoFit/>
          </a:bodyPr>
          <a:lstStyle/>
          <a:p>
            <a:pPr marL="342900" indent="-342900">
              <a:buFont typeface="Wingdings" charset="2"/>
              <a:buChar char="ü"/>
            </a:pPr>
            <a:r>
              <a:rPr lang="en-US" sz="2400" dirty="0"/>
              <a:t>The </a:t>
            </a:r>
            <a:r>
              <a:rPr lang="en-US" sz="2400" dirty="0">
                <a:hlinkClick r:id="rId3"/>
              </a:rPr>
              <a:t>ProGuard</a:t>
            </a:r>
            <a:r>
              <a:rPr lang="en-US" sz="2400" dirty="0"/>
              <a:t> tool shrinks, optimizes, and obfuscates your code by removing unused code and renaming classes, fields, and methods with semantically obscure names. </a:t>
            </a:r>
            <a:endParaRPr lang="en-US" sz="2400" dirty="0" smtClean="0"/>
          </a:p>
          <a:p>
            <a:pPr marL="342900" indent="-342900">
              <a:buFont typeface="Wingdings" charset="2"/>
              <a:buChar char="ü"/>
            </a:pPr>
            <a:endParaRPr lang="en-US" sz="2400" dirty="0" smtClean="0"/>
          </a:p>
          <a:p>
            <a:pPr marL="342900" indent="-342900">
              <a:buFont typeface="Wingdings" charset="2"/>
              <a:buChar char="ü"/>
            </a:pPr>
            <a:r>
              <a:rPr lang="en-US" sz="2400" dirty="0" smtClean="0"/>
              <a:t>The </a:t>
            </a:r>
            <a:r>
              <a:rPr lang="en-US" sz="2400" dirty="0"/>
              <a:t>result is a smaller sized .</a:t>
            </a:r>
            <a:r>
              <a:rPr lang="en-US" sz="2400" dirty="0" err="1"/>
              <a:t>apk</a:t>
            </a:r>
            <a:r>
              <a:rPr lang="en-US" sz="2400" dirty="0"/>
              <a:t> file that is more difficult to reverse engineer. Because </a:t>
            </a:r>
            <a:r>
              <a:rPr lang="en-US" sz="2400" dirty="0" err="1"/>
              <a:t>ProGuard</a:t>
            </a:r>
            <a:r>
              <a:rPr lang="en-US" sz="2400" dirty="0"/>
              <a:t> makes your application harder to reverse engineer, it is important that you use it when your application utilizes features that are sensitive to security like when you are </a:t>
            </a:r>
            <a:r>
              <a:rPr lang="en-US" sz="2400" dirty="0">
                <a:hlinkClick r:id="rId4"/>
              </a:rPr>
              <a:t>Licensing Your Applications</a:t>
            </a:r>
            <a:r>
              <a:rPr lang="en-US" sz="2400" dirty="0"/>
              <a:t>.</a:t>
            </a:r>
          </a:p>
          <a:p>
            <a:pPr marL="342900" indent="-342900">
              <a:buFont typeface="Wingdings" charset="2"/>
              <a:buChar char="ü"/>
            </a:pPr>
            <a:r>
              <a:rPr lang="en-US" sz="2400" dirty="0" err="1"/>
              <a:t>ProGuard</a:t>
            </a:r>
            <a:r>
              <a:rPr lang="en-US" sz="2400" dirty="0"/>
              <a:t> is integrated into the Android build system, so you do not have to invoke it </a:t>
            </a:r>
            <a:r>
              <a:rPr lang="en-US" sz="2400" dirty="0" smtClean="0"/>
              <a:t>manually.</a:t>
            </a:r>
          </a:p>
          <a:p>
            <a:pPr marL="342900" indent="-342900">
              <a:buFont typeface="Wingdings" charset="2"/>
              <a:buChar char="ü"/>
            </a:pPr>
            <a:endParaRPr lang="en-US" sz="2400" dirty="0" smtClean="0"/>
          </a:p>
          <a:p>
            <a:pPr marL="342900" indent="-342900">
              <a:buFont typeface="Wingdings" charset="2"/>
              <a:buChar char="ü"/>
            </a:pPr>
            <a:r>
              <a:rPr lang="en-US" sz="2400" dirty="0" err="1" smtClean="0"/>
              <a:t>ProGuard</a:t>
            </a:r>
            <a:r>
              <a:rPr lang="en-US" sz="2400" dirty="0" smtClean="0"/>
              <a:t> </a:t>
            </a:r>
            <a:r>
              <a:rPr lang="en-US" sz="2400" dirty="0"/>
              <a:t>runs only when you build your application in release mode, so you do not have to deal with obfuscated code when you build your application in debug mode. </a:t>
            </a:r>
            <a:endParaRPr lang="en-US" sz="2400" dirty="0" smtClean="0"/>
          </a:p>
          <a:p>
            <a:pPr marL="342900" indent="-342900">
              <a:buFont typeface="Wingdings" charset="2"/>
              <a:buChar char="ü"/>
            </a:pPr>
            <a:endParaRPr lang="en-US" sz="2400" dirty="0" smtClean="0"/>
          </a:p>
          <a:p>
            <a:pPr marL="342900" indent="-342900">
              <a:buFont typeface="Wingdings" charset="2"/>
              <a:buChar char="ü"/>
            </a:pPr>
            <a:r>
              <a:rPr lang="en-US" sz="2400" dirty="0" smtClean="0"/>
              <a:t>Having </a:t>
            </a:r>
            <a:r>
              <a:rPr lang="en-US" sz="2400" dirty="0" err="1"/>
              <a:t>ProGuard</a:t>
            </a:r>
            <a:r>
              <a:rPr lang="en-US" sz="2400" dirty="0"/>
              <a:t> run is completely optional, but highly recommended.</a:t>
            </a:r>
          </a:p>
          <a:p>
            <a:endParaRPr lang="en-US" sz="2000" dirty="0"/>
          </a:p>
        </p:txBody>
      </p:sp>
    </p:spTree>
    <p:extLst>
      <p:ext uri="{BB962C8B-B14F-4D97-AF65-F5344CB8AC3E}">
        <p14:creationId xmlns:p14="http://schemas.microsoft.com/office/powerpoint/2010/main" val="282736993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What is gradle</a:t>
            </a:r>
            <a:r>
              <a:rPr lang="en-US" b="1" kern="0" dirty="0">
                <a:solidFill>
                  <a:schemeClr val="bg1"/>
                </a:solidFill>
              </a:rPr>
              <a:t>?</a:t>
            </a: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sp>
        <p:nvSpPr>
          <p:cNvPr id="9" name="Content Placeholder 2"/>
          <p:cNvSpPr>
            <a:spLocks noGrp="1"/>
          </p:cNvSpPr>
          <p:nvPr>
            <p:ph idx="1"/>
          </p:nvPr>
        </p:nvSpPr>
        <p:spPr>
          <a:xfrm>
            <a:off x="379412" y="3429000"/>
            <a:ext cx="11582400" cy="685799"/>
          </a:xfrm>
        </p:spPr>
        <p:txBody>
          <a:bodyPr/>
          <a:lstStyle/>
          <a:p>
            <a:pPr lvl="0"/>
            <a:endParaRPr lang="en-US" sz="2400" dirty="0" smtClean="0">
              <a:solidFill>
                <a:schemeClr val="tx1"/>
              </a:solidFill>
            </a:endParaRPr>
          </a:p>
          <a:p>
            <a:pPr lvl="0"/>
            <a:endParaRPr lang="en-US" sz="2400" dirty="0">
              <a:solidFill>
                <a:schemeClr val="tx1"/>
              </a:solidFill>
            </a:endParaRPr>
          </a:p>
          <a:p>
            <a:pPr lvl="0"/>
            <a:r>
              <a:rPr lang="en-US" sz="2400" dirty="0" smtClean="0">
                <a:solidFill>
                  <a:schemeClr val="tx1"/>
                </a:solidFill>
              </a:rPr>
              <a:t>Open </a:t>
            </a:r>
            <a:r>
              <a:rPr lang="en-US" sz="2400" dirty="0">
                <a:solidFill>
                  <a:schemeClr val="tx1"/>
                </a:solidFill>
              </a:rPr>
              <a:t>Source Build Automation</a:t>
            </a:r>
          </a:p>
          <a:p>
            <a:pPr lvl="0">
              <a:buFont typeface="Wingdings" charset="2"/>
              <a:buChar char="ü"/>
            </a:pPr>
            <a:r>
              <a:rPr lang="en-US" sz="2400" dirty="0">
                <a:solidFill>
                  <a:schemeClr val="tx1"/>
                </a:solidFill>
              </a:rPr>
              <a:t>From command line to IDE to continuous integration, only one </a:t>
            </a:r>
            <a:r>
              <a:rPr lang="en-US" sz="2400" dirty="0" smtClean="0">
                <a:solidFill>
                  <a:schemeClr val="tx1"/>
                </a:solidFill>
              </a:rPr>
              <a:t>Enterprise </a:t>
            </a:r>
            <a:r>
              <a:rPr lang="en-US" sz="2400" dirty="0">
                <a:solidFill>
                  <a:schemeClr val="tx1"/>
                </a:solidFill>
              </a:rPr>
              <a:t>build automation system to rule them all. </a:t>
            </a:r>
            <a:endParaRPr lang="en-US" sz="2400" dirty="0" smtClean="0">
              <a:solidFill>
                <a:schemeClr val="tx1"/>
              </a:solidFill>
            </a:endParaRPr>
          </a:p>
          <a:p>
            <a:pPr lvl="0">
              <a:buFont typeface="Wingdings" charset="2"/>
              <a:buChar char="ü"/>
            </a:pPr>
            <a:r>
              <a:rPr lang="en-US" sz="2400" dirty="0" smtClean="0">
                <a:solidFill>
                  <a:schemeClr val="tx1"/>
                </a:solidFill>
              </a:rPr>
              <a:t>Declare </a:t>
            </a:r>
            <a:r>
              <a:rPr lang="en-US" sz="2400" dirty="0">
                <a:solidFill>
                  <a:schemeClr val="tx1"/>
                </a:solidFill>
              </a:rPr>
              <a:t>and execute all tasks necessary to compile, test, package and ship multi-language multi-platform multi-project and multi-channel </a:t>
            </a:r>
            <a:r>
              <a:rPr lang="en-US" sz="2400" dirty="0" smtClean="0">
                <a:solidFill>
                  <a:schemeClr val="tx1"/>
                </a:solidFill>
              </a:rPr>
              <a:t>software</a:t>
            </a:r>
          </a:p>
          <a:p>
            <a:pPr>
              <a:buFont typeface="Wingdings" charset="2"/>
              <a:buChar char="ü"/>
            </a:pPr>
            <a:r>
              <a:rPr lang="en-US" sz="2400" dirty="0">
                <a:solidFill>
                  <a:schemeClr val="tx1"/>
                </a:solidFill>
              </a:rPr>
              <a:t>Gradle is an advanced build system as well as an advanced build toolkit allowing to create custom build logic through plugins</a:t>
            </a:r>
            <a:r>
              <a:rPr lang="en-US" sz="2400" dirty="0" smtClean="0">
                <a:solidFill>
                  <a:schemeClr val="tx1"/>
                </a:solidFill>
              </a:rPr>
              <a:t>.</a:t>
            </a:r>
          </a:p>
          <a:p>
            <a:pPr>
              <a:buFont typeface="Wingdings" charset="2"/>
              <a:buChar char="ü"/>
            </a:pPr>
            <a:r>
              <a:rPr lang="en-US" sz="2400" dirty="0">
                <a:solidFill>
                  <a:schemeClr val="tx1"/>
                </a:solidFill>
              </a:rPr>
              <a:t>The goals of the new build system are: Make it easy to reuse code and </a:t>
            </a:r>
            <a:r>
              <a:rPr lang="en-US" sz="2400" dirty="0" smtClean="0">
                <a:solidFill>
                  <a:schemeClr val="tx1"/>
                </a:solidFill>
              </a:rPr>
              <a:t>resources</a:t>
            </a:r>
          </a:p>
          <a:p>
            <a:pPr>
              <a:buFont typeface="Wingdings" charset="2"/>
              <a:buChar char="ü"/>
            </a:pPr>
            <a:r>
              <a:rPr lang="en-US" sz="2400" dirty="0" smtClean="0">
                <a:solidFill>
                  <a:schemeClr val="tx1"/>
                </a:solidFill>
              </a:rPr>
              <a:t> </a:t>
            </a:r>
            <a:r>
              <a:rPr lang="en-US" sz="2400" dirty="0">
                <a:solidFill>
                  <a:schemeClr val="tx1"/>
                </a:solidFill>
              </a:rPr>
              <a:t>Make it easy to create several variants of an application, either for multi-</a:t>
            </a:r>
            <a:r>
              <a:rPr lang="en-US" sz="2400" dirty="0" err="1">
                <a:solidFill>
                  <a:schemeClr val="tx1"/>
                </a:solidFill>
              </a:rPr>
              <a:t>apk</a:t>
            </a:r>
            <a:r>
              <a:rPr lang="en-US" sz="2400" dirty="0">
                <a:solidFill>
                  <a:schemeClr val="tx1"/>
                </a:solidFill>
              </a:rPr>
              <a:t> distribution or for different flavors of an application Make it easy to configure, extend and customize the build process Good IDE integration</a:t>
            </a:r>
          </a:p>
          <a:p>
            <a:pPr>
              <a:buFont typeface="Wingdings" charset="2"/>
              <a:buChar char="ü"/>
            </a:pPr>
            <a:endParaRPr lang="en-US" sz="2400" dirty="0" smtClean="0">
              <a:solidFill>
                <a:schemeClr val="tx1"/>
              </a:solidFill>
            </a:endParaRPr>
          </a:p>
          <a:p>
            <a:pPr>
              <a:buFont typeface="Wingdings" charset="2"/>
              <a:buChar char="ü"/>
            </a:pPr>
            <a:endParaRPr lang="en-US" sz="2400" dirty="0">
              <a:solidFill>
                <a:schemeClr val="tx1"/>
              </a:solidFill>
            </a:endParaRPr>
          </a:p>
          <a:p>
            <a:pPr marL="0" lvl="0" indent="0">
              <a:buNone/>
            </a:pPr>
            <a:r>
              <a:rPr lang="en-US" sz="2400" dirty="0" smtClean="0"/>
              <a:t>.</a:t>
            </a:r>
            <a:endParaRPr lang="en-US" sz="2400" dirty="0"/>
          </a:p>
        </p:txBody>
      </p:sp>
      <p:pic>
        <p:nvPicPr>
          <p:cNvPr id="2" name="Picture 1" descr="as_plus_gra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5699336"/>
            <a:ext cx="5561013" cy="1158664"/>
          </a:xfrm>
          <a:prstGeom prst="rect">
            <a:avLst/>
          </a:prstGeom>
        </p:spPr>
      </p:pic>
      <p:sp>
        <p:nvSpPr>
          <p:cNvPr id="3" name="Rectangle 2"/>
          <p:cNvSpPr/>
          <p:nvPr/>
        </p:nvSpPr>
        <p:spPr>
          <a:xfrm>
            <a:off x="6096000" y="6318680"/>
            <a:ext cx="6092825" cy="769441"/>
          </a:xfrm>
          <a:prstGeom prst="rect">
            <a:avLst/>
          </a:prstGeom>
        </p:spPr>
        <p:txBody>
          <a:bodyPr>
            <a:spAutoFit/>
          </a:bodyPr>
          <a:lstStyle/>
          <a:p>
            <a:endParaRPr lang="en-US" sz="1400" dirty="0" smtClean="0">
              <a:hlinkClick r:id="rId4"/>
            </a:endParaRPr>
          </a:p>
          <a:p>
            <a:r>
              <a:rPr lang="en-US" sz="1400" dirty="0" smtClean="0">
                <a:hlinkClick r:id="rId4"/>
              </a:rPr>
              <a:t>http</a:t>
            </a:r>
            <a:r>
              <a:rPr lang="en-US" sz="1400" dirty="0">
                <a:hlinkClick r:id="rId4"/>
              </a:rPr>
              <a:t>://stackoverflow.com/questions/16754643/what-is-gradle-in-android-</a:t>
            </a:r>
            <a:r>
              <a:rPr lang="en-US" sz="1400" dirty="0" smtClean="0">
                <a:hlinkClick r:id="rId4"/>
              </a:rPr>
              <a:t>studio</a:t>
            </a:r>
            <a:endParaRPr lang="en-US" sz="1400" dirty="0" smtClean="0"/>
          </a:p>
          <a:p>
            <a:endParaRPr lang="en-US" sz="1600" dirty="0"/>
          </a:p>
        </p:txBody>
      </p:sp>
    </p:spTree>
    <p:extLst>
      <p:ext uri="{BB962C8B-B14F-4D97-AF65-F5344CB8AC3E}">
        <p14:creationId xmlns:p14="http://schemas.microsoft.com/office/powerpoint/2010/main" val="236360644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App gradle File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4" name="Picture 3" descr="Screen Shot 2015-05-17 at 23.54.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 y="1219200"/>
            <a:ext cx="12188825" cy="4931543"/>
          </a:xfrm>
          <a:prstGeom prst="rect">
            <a:avLst/>
          </a:prstGeom>
        </p:spPr>
      </p:pic>
      <p:sp>
        <p:nvSpPr>
          <p:cNvPr id="5" name="Oval 4"/>
          <p:cNvSpPr/>
          <p:nvPr/>
        </p:nvSpPr>
        <p:spPr>
          <a:xfrm>
            <a:off x="5103812" y="2362200"/>
            <a:ext cx="5486400" cy="7620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8075612" y="5181600"/>
            <a:ext cx="2743200" cy="914400"/>
          </a:xfrm>
          <a:prstGeom prst="wedgeRoundRectCallout">
            <a:avLst>
              <a:gd name="adj1" fmla="val -86380"/>
              <a:gd name="adj2" fmla="val -26988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Updated </a:t>
            </a:r>
            <a:r>
              <a:rPr lang="en-US" dirty="0" err="1" smtClean="0"/>
              <a:t>gradle:number</a:t>
            </a:r>
            <a:endParaRPr lang="en-US" dirty="0" smtClean="0"/>
          </a:p>
          <a:p>
            <a:pPr algn="ctr"/>
            <a:r>
              <a:rPr lang="en-US" dirty="0" smtClean="0"/>
              <a:t>Problems when you imported projects</a:t>
            </a:r>
            <a:endParaRPr lang="en-US" dirty="0"/>
          </a:p>
        </p:txBody>
      </p:sp>
    </p:spTree>
    <p:extLst>
      <p:ext uri="{BB962C8B-B14F-4D97-AF65-F5344CB8AC3E}">
        <p14:creationId xmlns:p14="http://schemas.microsoft.com/office/powerpoint/2010/main" val="107397637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smtClean="0">
                <a:ln>
                  <a:solidFill>
                    <a:schemeClr val="tx1"/>
                  </a:solidFill>
                </a:ln>
                <a:solidFill>
                  <a:schemeClr val="bg1"/>
                </a:solidFill>
                <a:cs typeface="Arial" pitchFamily="34" charset="0"/>
              </a:rPr>
              <a:t>Resources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78692237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1" algn="l">
              <a:defRPr/>
            </a:pPr>
            <a:r>
              <a:rPr lang="en-US" b="1" kern="0" dirty="0" smtClean="0">
                <a:solidFill>
                  <a:schemeClr val="bg1"/>
                </a:solidFill>
              </a:rPr>
              <a:t>Resources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7" name="Rectangle 6"/>
          <p:cNvSpPr/>
          <p:nvPr/>
        </p:nvSpPr>
        <p:spPr>
          <a:xfrm>
            <a:off x="836612" y="1905000"/>
            <a:ext cx="11125200" cy="4462760"/>
          </a:xfrm>
          <a:prstGeom prst="rect">
            <a:avLst/>
          </a:prstGeom>
        </p:spPr>
        <p:txBody>
          <a:bodyPr wrap="square">
            <a:spAutoFit/>
          </a:bodyPr>
          <a:lstStyle/>
          <a:p>
            <a:pPr marL="285750" indent="-285750">
              <a:buFont typeface="Wingdings" charset="2"/>
              <a:buChar char="ü"/>
            </a:pPr>
            <a:r>
              <a:rPr lang="en-US" sz="2400" dirty="0"/>
              <a:t>Resources, like images and XML configuration files, are kept separate from the source code in Android applications</a:t>
            </a:r>
            <a:r>
              <a:rPr lang="en-US" sz="2400" dirty="0" smtClean="0"/>
              <a:t>.</a:t>
            </a:r>
            <a:endParaRPr lang="en-US" sz="2400" dirty="0"/>
          </a:p>
          <a:p>
            <a:pPr marL="285750" indent="-285750">
              <a:buFont typeface="Wingdings" charset="2"/>
              <a:buChar char="ü"/>
            </a:pPr>
            <a:r>
              <a:rPr lang="en-US" sz="2400" dirty="0"/>
              <a:t>Resource files must be placed in the /res directory in a predefined sub-folder.</a:t>
            </a:r>
          </a:p>
          <a:p>
            <a:pPr marL="285750" indent="-285750">
              <a:buFont typeface="Wingdings" charset="2"/>
              <a:buChar char="ü"/>
            </a:pPr>
            <a:r>
              <a:rPr lang="en-US" sz="2400" dirty="0"/>
              <a:t> The specific sub-folder depends on type of resource which is stored.</a:t>
            </a:r>
          </a:p>
          <a:p>
            <a:pPr marL="285750" indent="-285750">
              <a:buFont typeface="Wingdings" charset="2"/>
              <a:buChar char="ü"/>
            </a:pPr>
            <a:r>
              <a:rPr lang="en-US" sz="2400" dirty="0"/>
              <a:t>The following table gives an overview of the supported resources and their standard folder prefixes</a:t>
            </a:r>
            <a:r>
              <a:rPr lang="en-US" sz="2400" dirty="0" smtClean="0"/>
              <a:t>.</a:t>
            </a:r>
          </a:p>
          <a:p>
            <a:pPr marL="285750" indent="-285750">
              <a:buFont typeface="Wingdings" charset="2"/>
              <a:buChar char="ü"/>
            </a:pPr>
            <a:r>
              <a:rPr lang="en-US" sz="2400" dirty="0" smtClean="0"/>
              <a:t>Important resources:</a:t>
            </a:r>
          </a:p>
          <a:p>
            <a:pPr marL="342900" indent="-342900">
              <a:buFont typeface="Wingdings" charset="2"/>
              <a:buChar char="q"/>
            </a:pPr>
            <a:r>
              <a:rPr lang="en-US" sz="2400" b="1" dirty="0" smtClean="0"/>
              <a:t>Drawable</a:t>
            </a:r>
          </a:p>
          <a:p>
            <a:pPr marL="342900" indent="-342900">
              <a:buFont typeface="Wingdings" charset="2"/>
              <a:buChar char="q"/>
            </a:pPr>
            <a:r>
              <a:rPr lang="en-US" sz="2400" b="1" dirty="0" smtClean="0"/>
              <a:t>Values( </a:t>
            </a:r>
            <a:r>
              <a:rPr lang="en-US" sz="2400" b="1" dirty="0" err="1" smtClean="0"/>
              <a:t>strings.xml</a:t>
            </a:r>
            <a:r>
              <a:rPr lang="en-US" sz="2400" b="1" dirty="0" smtClean="0"/>
              <a:t>, </a:t>
            </a:r>
            <a:r>
              <a:rPr lang="en-US" sz="2400" b="1" dirty="0" err="1" smtClean="0"/>
              <a:t>styles.xml</a:t>
            </a:r>
            <a:r>
              <a:rPr lang="en-US" sz="2400" b="1" dirty="0" smtClean="0"/>
              <a:t>, </a:t>
            </a:r>
            <a:r>
              <a:rPr lang="en-US" sz="2400" b="1" dirty="0" err="1" smtClean="0"/>
              <a:t>dimens.xml</a:t>
            </a:r>
            <a:r>
              <a:rPr lang="en-US" sz="2400" b="1" dirty="0" smtClean="0"/>
              <a:t>)</a:t>
            </a:r>
          </a:p>
          <a:p>
            <a:pPr marL="342900" indent="-342900">
              <a:buFont typeface="Wingdings" charset="2"/>
              <a:buChar char="q"/>
            </a:pPr>
            <a:r>
              <a:rPr lang="en-US" sz="2400" b="1" dirty="0" smtClean="0"/>
              <a:t>Layout</a:t>
            </a:r>
          </a:p>
          <a:p>
            <a:pPr marL="342900" indent="-342900">
              <a:buFont typeface="Wingdings" charset="2"/>
              <a:buChar char="q"/>
            </a:pPr>
            <a:r>
              <a:rPr lang="en-US" sz="2400" b="1" dirty="0" smtClean="0"/>
              <a:t>menu</a:t>
            </a:r>
            <a:endParaRPr lang="en-US" sz="2400" b="1" dirty="0"/>
          </a:p>
          <a:p>
            <a:pPr marL="285750" indent="-285750">
              <a:buFont typeface="Wingdings" charset="2"/>
              <a:buChar char="ü"/>
            </a:pPr>
            <a:endParaRPr lang="en-US" sz="2000" dirty="0"/>
          </a:p>
        </p:txBody>
      </p:sp>
    </p:spTree>
    <p:extLst>
      <p:ext uri="{BB962C8B-B14F-4D97-AF65-F5344CB8AC3E}">
        <p14:creationId xmlns:p14="http://schemas.microsoft.com/office/powerpoint/2010/main" val="5682533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Resources</a:t>
            </a:r>
            <a:endParaRPr lang="en-US" b="1" kern="0" dirty="0">
              <a:solidFill>
                <a:prstClr val="white"/>
              </a:solidFill>
              <a:latin typeface="Calibri"/>
            </a:endParaRPr>
          </a:p>
          <a:p>
            <a:pPr algn="l">
              <a:defRPr/>
            </a:pPr>
            <a:endParaRPr lang="en-US" b="1" kern="0" dirty="0">
              <a:solidFill>
                <a:prstClr val="white"/>
              </a:solidFill>
              <a:latin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984104228"/>
              </p:ext>
            </p:extLst>
          </p:nvPr>
        </p:nvGraphicFramePr>
        <p:xfrm>
          <a:off x="455612" y="1295400"/>
          <a:ext cx="11506201" cy="4953001"/>
        </p:xfrm>
        <a:graphic>
          <a:graphicData uri="http://schemas.openxmlformats.org/drawingml/2006/table">
            <a:tbl>
              <a:tblPr firstRow="1" bandRow="1">
                <a:tableStyleId>{5C22544A-7EE6-4342-B048-85BDC9FD1C3A}</a:tableStyleId>
              </a:tblPr>
              <a:tblGrid>
                <a:gridCol w="2510444"/>
                <a:gridCol w="2510444"/>
                <a:gridCol w="6485313"/>
              </a:tblGrid>
              <a:tr h="529423">
                <a:tc>
                  <a:txBody>
                    <a:bodyPr/>
                    <a:lstStyle/>
                    <a:p>
                      <a:pPr algn="ctr"/>
                      <a:r>
                        <a:rPr lang="en-US" sz="2400" dirty="0" smtClean="0"/>
                        <a:t>Resources </a:t>
                      </a:r>
                      <a:endParaRPr lang="en-US" sz="2400" dirty="0"/>
                    </a:p>
                  </a:txBody>
                  <a:tcPr marL="121888" marR="121888"/>
                </a:tc>
                <a:tc>
                  <a:txBody>
                    <a:bodyPr/>
                    <a:lstStyle/>
                    <a:p>
                      <a:pPr algn="ctr"/>
                      <a:r>
                        <a:rPr lang="en-US" sz="2400" dirty="0" smtClean="0"/>
                        <a:t>Folder</a:t>
                      </a:r>
                      <a:endParaRPr lang="en-US" sz="2400" dirty="0"/>
                    </a:p>
                  </a:txBody>
                  <a:tcPr marL="121888" marR="121888"/>
                </a:tc>
                <a:tc>
                  <a:txBody>
                    <a:bodyPr/>
                    <a:lstStyle/>
                    <a:p>
                      <a:pPr algn="ctr"/>
                      <a:r>
                        <a:rPr lang="en-US" sz="2400" dirty="0" smtClean="0"/>
                        <a:t>Description</a:t>
                      </a:r>
                      <a:endParaRPr lang="en-US" sz="2400" dirty="0"/>
                    </a:p>
                  </a:txBody>
                  <a:tcPr marL="121888" marR="121888"/>
                </a:tc>
              </a:tr>
              <a:tr h="1058846">
                <a:tc>
                  <a:txBody>
                    <a:bodyPr/>
                    <a:lstStyle/>
                    <a:p>
                      <a:r>
                        <a:rPr lang="en-US" sz="2000" dirty="0" smtClean="0"/>
                        <a:t>Drawable</a:t>
                      </a:r>
                      <a:endParaRPr lang="en-US" sz="2000" dirty="0"/>
                    </a:p>
                  </a:txBody>
                  <a:tcPr marL="121888" marR="121888"/>
                </a:tc>
                <a:tc>
                  <a:txBody>
                    <a:bodyPr/>
                    <a:lstStyle/>
                    <a:p>
                      <a:r>
                        <a:rPr lang="pl-PL" sz="2000" dirty="0" smtClean="0"/>
                        <a:t>/res/</a:t>
                      </a:r>
                      <a:r>
                        <a:rPr lang="pl-PL" sz="2000" dirty="0" err="1" smtClean="0"/>
                        <a:t>drawable</a:t>
                      </a:r>
                      <a:r>
                        <a:rPr lang="pl-PL" sz="2000" dirty="0" smtClean="0"/>
                        <a:t>		</a:t>
                      </a:r>
                    </a:p>
                    <a:p>
                      <a:endParaRPr lang="en-US" sz="2000" dirty="0"/>
                    </a:p>
                  </a:txBody>
                  <a:tcPr marL="121888" marR="121888"/>
                </a:tc>
                <a:tc>
                  <a:txBody>
                    <a:bodyPr/>
                    <a:lstStyle/>
                    <a:p>
                      <a:r>
                        <a:rPr lang="en-US" sz="2000" kern="1200" dirty="0" smtClean="0">
                          <a:solidFill>
                            <a:schemeClr val="dk1"/>
                          </a:solidFill>
                          <a:latin typeface="+mn-lt"/>
                          <a:ea typeface="+mn-ea"/>
                          <a:cs typeface="+mn-cs"/>
                        </a:rPr>
                        <a:t>Images (e.g., </a:t>
                      </a:r>
                      <a:r>
                        <a:rPr lang="en-US" sz="2000" kern="1200" dirty="0" err="1" smtClean="0">
                          <a:solidFill>
                            <a:schemeClr val="dk1"/>
                          </a:solidFill>
                          <a:latin typeface="+mn-lt"/>
                          <a:ea typeface="+mn-ea"/>
                          <a:cs typeface="+mn-cs"/>
                        </a:rPr>
                        <a:t>png</a:t>
                      </a:r>
                      <a:r>
                        <a:rPr lang="en-US" sz="2000" kern="1200" dirty="0" smtClean="0">
                          <a:solidFill>
                            <a:schemeClr val="dk1"/>
                          </a:solidFill>
                          <a:latin typeface="+mn-lt"/>
                          <a:ea typeface="+mn-ea"/>
                          <a:cs typeface="+mn-cs"/>
                        </a:rPr>
                        <a:t> or jpeg files) or XML files which describe a Drawable object.</a:t>
                      </a:r>
                      <a:endParaRPr lang="en-US" sz="2000" dirty="0"/>
                    </a:p>
                  </a:txBody>
                  <a:tcPr marL="121888" marR="121888"/>
                </a:tc>
              </a:tr>
              <a:tr h="2305886">
                <a:tc>
                  <a:txBody>
                    <a:bodyPr/>
                    <a:lstStyle/>
                    <a:p>
                      <a:r>
                        <a:rPr lang="en-US" sz="2000" kern="1200" dirty="0" smtClean="0">
                          <a:solidFill>
                            <a:schemeClr val="dk1"/>
                          </a:solidFill>
                          <a:latin typeface="+mn-lt"/>
                          <a:ea typeface="+mn-ea"/>
                          <a:cs typeface="+mn-cs"/>
                        </a:rPr>
                        <a:t>Simple Values</a:t>
                      </a:r>
                      <a:endParaRPr lang="en-US" sz="2000" dirty="0"/>
                    </a:p>
                  </a:txBody>
                  <a:tcPr marL="121888" marR="121888"/>
                </a:tc>
                <a:tc>
                  <a:txBody>
                    <a:bodyPr/>
                    <a:lstStyle/>
                    <a:p>
                      <a:r>
                        <a:rPr lang="fi-FI" sz="2000" i="1" kern="1200" dirty="0" smtClean="0">
                          <a:solidFill>
                            <a:schemeClr val="dk1"/>
                          </a:solidFill>
                          <a:latin typeface="+mn-lt"/>
                          <a:ea typeface="+mn-ea"/>
                          <a:cs typeface="+mn-cs"/>
                        </a:rPr>
                        <a:t>/</a:t>
                      </a:r>
                      <a:r>
                        <a:rPr lang="fi-FI" sz="2000" i="1" kern="1200" dirty="0" err="1" smtClean="0">
                          <a:solidFill>
                            <a:schemeClr val="dk1"/>
                          </a:solidFill>
                          <a:latin typeface="+mn-lt"/>
                          <a:ea typeface="+mn-ea"/>
                          <a:cs typeface="+mn-cs"/>
                        </a:rPr>
                        <a:t>res/values</a:t>
                      </a:r>
                      <a:endParaRPr lang="en-US" sz="2000" dirty="0"/>
                    </a:p>
                  </a:txBody>
                  <a:tcPr marL="121888" marR="121888"/>
                </a:tc>
                <a:tc>
                  <a:txBody>
                    <a:bodyPr/>
                    <a:lstStyle/>
                    <a:p>
                      <a:r>
                        <a:rPr lang="en-US" sz="2000" dirty="0" smtClean="0"/>
                        <a:t>Used to define strings, colors, dimensions, styles and static arrays of strings or integers via XML files. </a:t>
                      </a:r>
                    </a:p>
                    <a:p>
                      <a:r>
                        <a:rPr lang="en-US" sz="2000" dirty="0" smtClean="0"/>
                        <a:t>By convention each type is stored in a separate file, e.g., strings are defined in the res/values/</a:t>
                      </a:r>
                      <a:r>
                        <a:rPr lang="en-US" sz="2000" dirty="0" err="1" smtClean="0"/>
                        <a:t>strings.xml</a:t>
                      </a:r>
                      <a:r>
                        <a:rPr lang="en-US" sz="2000" dirty="0" smtClean="0"/>
                        <a:t> file.	</a:t>
                      </a:r>
                    </a:p>
                    <a:p>
                      <a:endParaRPr lang="en-US" sz="2000" dirty="0"/>
                    </a:p>
                  </a:txBody>
                  <a:tcPr marL="121888" marR="121888"/>
                </a:tc>
              </a:tr>
              <a:tr h="1058846">
                <a:tc>
                  <a:txBody>
                    <a:bodyPr/>
                    <a:lstStyle/>
                    <a:p>
                      <a:r>
                        <a:rPr lang="en-US" sz="2000" kern="1200" dirty="0" smtClean="0">
                          <a:solidFill>
                            <a:schemeClr val="dk1"/>
                          </a:solidFill>
                          <a:latin typeface="+mn-lt"/>
                          <a:ea typeface="+mn-ea"/>
                          <a:cs typeface="+mn-cs"/>
                        </a:rPr>
                        <a:t>Layouts</a:t>
                      </a:r>
                      <a:endParaRPr lang="en-US" sz="2000" dirty="0"/>
                    </a:p>
                  </a:txBody>
                  <a:tcPr marL="121888" marR="121888"/>
                </a:tc>
                <a:tc>
                  <a:txBody>
                    <a:bodyPr/>
                    <a:lstStyle/>
                    <a:p>
                      <a:r>
                        <a:rPr lang="en-US" sz="2000" i="1" kern="1200" dirty="0" smtClean="0">
                          <a:solidFill>
                            <a:schemeClr val="dk1"/>
                          </a:solidFill>
                          <a:latin typeface="+mn-lt"/>
                          <a:ea typeface="+mn-ea"/>
                          <a:cs typeface="+mn-cs"/>
                        </a:rPr>
                        <a:t>/res/layout</a:t>
                      </a:r>
                      <a:endParaRPr lang="en-US" sz="20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dk1"/>
                          </a:solidFill>
                          <a:latin typeface="+mn-lt"/>
                          <a:ea typeface="+mn-ea"/>
                          <a:cs typeface="+mn-cs"/>
                        </a:rPr>
                        <a:t>XML files with layout descriptions are used to define the user interface for </a:t>
                      </a:r>
                      <a:r>
                        <a:rPr lang="en-US" sz="2000" i="1" kern="1200" dirty="0" smtClean="0">
                          <a:solidFill>
                            <a:schemeClr val="dk1"/>
                          </a:solidFill>
                          <a:latin typeface="+mn-lt"/>
                          <a:ea typeface="+mn-ea"/>
                          <a:cs typeface="+mn-cs"/>
                        </a:rPr>
                        <a:t>Activities</a:t>
                      </a:r>
                      <a:r>
                        <a:rPr lang="en-US" sz="2000" i="0" kern="1200" dirty="0" smtClean="0">
                          <a:solidFill>
                            <a:schemeClr val="dk1"/>
                          </a:solidFill>
                          <a:latin typeface="+mn-lt"/>
                          <a:ea typeface="+mn-ea"/>
                          <a:cs typeface="+mn-cs"/>
                        </a:rPr>
                        <a:t> and fragments.</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i="0" kern="1200" dirty="0" smtClean="0">
                          <a:solidFill>
                            <a:schemeClr val="dk1"/>
                          </a:solidFill>
                          <a:latin typeface="+mn-lt"/>
                          <a:ea typeface="+mn-ea"/>
                          <a:cs typeface="+mn-cs"/>
                        </a:rPr>
                        <a:t>	</a:t>
                      </a:r>
                    </a:p>
                  </a:txBody>
                  <a:tcPr marL="121888" marR="121888"/>
                </a:tc>
              </a:tr>
            </a:tbl>
          </a:graphicData>
        </a:graphic>
      </p:graphicFrame>
    </p:spTree>
    <p:extLst>
      <p:ext uri="{BB962C8B-B14F-4D97-AF65-F5344CB8AC3E}">
        <p14:creationId xmlns:p14="http://schemas.microsoft.com/office/powerpoint/2010/main" val="30336916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Resources</a:t>
            </a:r>
            <a:endParaRPr lang="en-US" b="1" kern="0" dirty="0">
              <a:solidFill>
                <a:prstClr val="white"/>
              </a:solidFill>
              <a:latin typeface="Calibri"/>
            </a:endParaRPr>
          </a:p>
          <a:p>
            <a:pPr algn="l">
              <a:defRPr/>
            </a:pPr>
            <a:endParaRPr lang="en-US" b="1" kern="0" dirty="0">
              <a:solidFill>
                <a:prstClr val="white"/>
              </a:solidFill>
              <a:latin typeface="Calibri"/>
            </a:endParaRPr>
          </a:p>
        </p:txBody>
      </p:sp>
      <p:graphicFrame>
        <p:nvGraphicFramePr>
          <p:cNvPr id="6" name="Table 5"/>
          <p:cNvGraphicFramePr>
            <a:graphicFrameLocks noGrp="1"/>
          </p:cNvGraphicFramePr>
          <p:nvPr>
            <p:extLst>
              <p:ext uri="{D42A27DB-BD31-4B8C-83A1-F6EECF244321}">
                <p14:modId xmlns:p14="http://schemas.microsoft.com/office/powerpoint/2010/main" val="1432543984"/>
              </p:ext>
            </p:extLst>
          </p:nvPr>
        </p:nvGraphicFramePr>
        <p:xfrm>
          <a:off x="531812" y="1295400"/>
          <a:ext cx="11173090" cy="4454256"/>
        </p:xfrm>
        <a:graphic>
          <a:graphicData uri="http://schemas.openxmlformats.org/drawingml/2006/table">
            <a:tbl>
              <a:tblPr firstRow="1" bandRow="1">
                <a:tableStyleId>{5C22544A-7EE6-4342-B048-85BDC9FD1C3A}</a:tableStyleId>
              </a:tblPr>
              <a:tblGrid>
                <a:gridCol w="2437765"/>
                <a:gridCol w="2437765"/>
                <a:gridCol w="6297560"/>
              </a:tblGrid>
              <a:tr h="457200">
                <a:tc>
                  <a:txBody>
                    <a:bodyPr/>
                    <a:lstStyle/>
                    <a:p>
                      <a:pPr algn="ctr"/>
                      <a:r>
                        <a:rPr lang="en-US" sz="2400" dirty="0" smtClean="0"/>
                        <a:t>Resources </a:t>
                      </a:r>
                      <a:endParaRPr lang="en-US" sz="2400" dirty="0"/>
                    </a:p>
                  </a:txBody>
                  <a:tcPr marL="121888" marR="121888"/>
                </a:tc>
                <a:tc>
                  <a:txBody>
                    <a:bodyPr/>
                    <a:lstStyle/>
                    <a:p>
                      <a:pPr algn="ctr"/>
                      <a:r>
                        <a:rPr lang="en-US" sz="2400" dirty="0" smtClean="0"/>
                        <a:t>Folder</a:t>
                      </a:r>
                      <a:endParaRPr lang="en-US" sz="2400" dirty="0"/>
                    </a:p>
                  </a:txBody>
                  <a:tcPr marL="121888" marR="121888"/>
                </a:tc>
                <a:tc>
                  <a:txBody>
                    <a:bodyPr/>
                    <a:lstStyle/>
                    <a:p>
                      <a:pPr algn="ctr"/>
                      <a:r>
                        <a:rPr lang="en-US" sz="2400" dirty="0" smtClean="0"/>
                        <a:t>Description</a:t>
                      </a:r>
                      <a:endParaRPr lang="en-US" sz="2400" dirty="0"/>
                    </a:p>
                  </a:txBody>
                  <a:tcPr marL="121888" marR="121888"/>
                </a:tc>
              </a:tr>
              <a:tr h="1560808">
                <a:tc>
                  <a:txBody>
                    <a:bodyPr/>
                    <a:lstStyle/>
                    <a:p>
                      <a:r>
                        <a:rPr lang="en-US" sz="2000" kern="1200" dirty="0" smtClean="0">
                          <a:solidFill>
                            <a:schemeClr val="dk1"/>
                          </a:solidFill>
                          <a:latin typeface="+mn-lt"/>
                          <a:ea typeface="+mn-ea"/>
                          <a:cs typeface="+mn-cs"/>
                        </a:rPr>
                        <a:t>Styles and Themes</a:t>
                      </a:r>
                      <a:endParaRPr lang="en-US" sz="2000" dirty="0"/>
                    </a:p>
                  </a:txBody>
                  <a:tcPr marL="121888" marR="121888"/>
                </a:tc>
                <a:tc>
                  <a:txBody>
                    <a:bodyPr/>
                    <a:lstStyle/>
                    <a:p>
                      <a:r>
                        <a:rPr lang="fi-FI" sz="2000" i="1" kern="1200" dirty="0" smtClean="0">
                          <a:solidFill>
                            <a:schemeClr val="dk1"/>
                          </a:solidFill>
                          <a:latin typeface="+mn-lt"/>
                          <a:ea typeface="+mn-ea"/>
                          <a:cs typeface="+mn-cs"/>
                        </a:rPr>
                        <a:t>/</a:t>
                      </a:r>
                      <a:r>
                        <a:rPr lang="fi-FI" sz="2000" i="1" kern="1200" dirty="0" err="1" smtClean="0">
                          <a:solidFill>
                            <a:schemeClr val="dk1"/>
                          </a:solidFill>
                          <a:latin typeface="+mn-lt"/>
                          <a:ea typeface="+mn-ea"/>
                          <a:cs typeface="+mn-cs"/>
                        </a:rPr>
                        <a:t>res/values</a:t>
                      </a:r>
                      <a:r>
                        <a:rPr lang="pl-PL" sz="2000" dirty="0" smtClean="0"/>
                        <a:t>		</a:t>
                      </a:r>
                    </a:p>
                    <a:p>
                      <a:endParaRPr lang="en-US" sz="2000" dirty="0"/>
                    </a:p>
                  </a:txBody>
                  <a:tcPr marL="121888" marR="121888"/>
                </a:tc>
                <a:tc>
                  <a:txBody>
                    <a:bodyPr/>
                    <a:lstStyle/>
                    <a:p>
                      <a:r>
                        <a:rPr lang="en-US" sz="2000" kern="1200" dirty="0" smtClean="0">
                          <a:solidFill>
                            <a:schemeClr val="dk1"/>
                          </a:solidFill>
                          <a:latin typeface="+mn-lt"/>
                          <a:ea typeface="+mn-ea"/>
                          <a:cs typeface="+mn-cs"/>
                        </a:rPr>
                        <a:t>Files which define the appearance of your Android application.</a:t>
                      </a:r>
                      <a:endParaRPr lang="en-US" sz="2000" dirty="0"/>
                    </a:p>
                  </a:txBody>
                  <a:tcPr marL="121888" marR="121888"/>
                </a:tc>
              </a:tr>
              <a:tr h="1833179">
                <a:tc>
                  <a:txBody>
                    <a:bodyPr/>
                    <a:lstStyle/>
                    <a:p>
                      <a:r>
                        <a:rPr lang="ro-RO" sz="2000" kern="1200" dirty="0" smtClean="0">
                          <a:solidFill>
                            <a:schemeClr val="dk1"/>
                          </a:solidFill>
                          <a:latin typeface="+mn-lt"/>
                          <a:ea typeface="+mn-ea"/>
                          <a:cs typeface="+mn-cs"/>
                        </a:rPr>
                        <a:t>Animations</a:t>
                      </a:r>
                      <a:endParaRPr lang="en-US" sz="2000" dirty="0"/>
                    </a:p>
                  </a:txBody>
                  <a:tcPr marL="121888" marR="121888"/>
                </a:tc>
                <a:tc>
                  <a:txBody>
                    <a:bodyPr/>
                    <a:lstStyle/>
                    <a:p>
                      <a:r>
                        <a:rPr lang="en-US" sz="2000" i="1" kern="1200" dirty="0" smtClean="0">
                          <a:solidFill>
                            <a:schemeClr val="dk1"/>
                          </a:solidFill>
                          <a:latin typeface="+mn-lt"/>
                          <a:ea typeface="+mn-ea"/>
                          <a:cs typeface="+mn-cs"/>
                        </a:rPr>
                        <a:t>/res/animator</a:t>
                      </a:r>
                      <a:endParaRPr lang="en-US" sz="2000" dirty="0"/>
                    </a:p>
                  </a:txBody>
                  <a:tcPr marL="121888" marR="121888"/>
                </a:tc>
                <a:tc>
                  <a:txBody>
                    <a:bodyPr/>
                    <a:lstStyle/>
                    <a:p>
                      <a:r>
                        <a:rPr lang="en-US" sz="2000" kern="1200" dirty="0" smtClean="0">
                          <a:solidFill>
                            <a:schemeClr val="dk1"/>
                          </a:solidFill>
                          <a:latin typeface="+mn-lt"/>
                          <a:ea typeface="+mn-ea"/>
                          <a:cs typeface="+mn-cs"/>
                        </a:rPr>
                        <a:t>Defines animations in XML for the animation API which allows to animate arbitrary properties of objects over time.</a:t>
                      </a:r>
                      <a:endParaRPr lang="en-US" sz="2000" dirty="0"/>
                    </a:p>
                  </a:txBody>
                  <a:tcPr marL="121888" marR="121888"/>
                </a:tc>
              </a:tr>
              <a:tr h="603069">
                <a:tc>
                  <a:txBody>
                    <a:bodyPr/>
                    <a:lstStyle/>
                    <a:p>
                      <a:r>
                        <a:rPr lang="en-US" sz="2000" kern="1200" dirty="0" smtClean="0">
                          <a:solidFill>
                            <a:schemeClr val="dk1"/>
                          </a:solidFill>
                          <a:latin typeface="+mn-lt"/>
                          <a:ea typeface="+mn-ea"/>
                          <a:cs typeface="+mn-cs"/>
                        </a:rPr>
                        <a:t>Menus</a:t>
                      </a:r>
                      <a:endParaRPr lang="en-US" sz="2000" dirty="0"/>
                    </a:p>
                  </a:txBody>
                  <a:tcPr marL="121888" marR="121888"/>
                </a:tc>
                <a:tc>
                  <a:txBody>
                    <a:bodyPr/>
                    <a:lstStyle/>
                    <a:p>
                      <a:r>
                        <a:rPr lang="pl-PL" sz="2000" i="1" kern="1200" dirty="0" smtClean="0">
                          <a:solidFill>
                            <a:schemeClr val="dk1"/>
                          </a:solidFill>
                          <a:latin typeface="+mn-lt"/>
                          <a:ea typeface="+mn-ea"/>
                          <a:cs typeface="+mn-cs"/>
                        </a:rPr>
                        <a:t>/res/menu</a:t>
                      </a:r>
                      <a:endParaRPr lang="en-US" sz="2000" dirty="0"/>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dk1"/>
                          </a:solidFill>
                          <a:latin typeface="+mn-lt"/>
                          <a:ea typeface="+mn-ea"/>
                          <a:cs typeface="+mn-cs"/>
                        </a:rPr>
                        <a:t>Defines the properties of entries for a menu.</a:t>
                      </a:r>
                      <a:endParaRPr lang="en-US" sz="2000" i="0" kern="1200" dirty="0" smtClean="0">
                        <a:solidFill>
                          <a:schemeClr val="dk1"/>
                        </a:solidFill>
                        <a:latin typeface="+mn-lt"/>
                        <a:ea typeface="+mn-ea"/>
                        <a:cs typeface="+mn-cs"/>
                      </a:endParaRPr>
                    </a:p>
                  </a:txBody>
                  <a:tcPr marL="121888" marR="121888"/>
                </a:tc>
              </a:tr>
            </a:tbl>
          </a:graphicData>
        </a:graphic>
      </p:graphicFrame>
    </p:spTree>
    <p:extLst>
      <p:ext uri="{BB962C8B-B14F-4D97-AF65-F5344CB8AC3E}">
        <p14:creationId xmlns:p14="http://schemas.microsoft.com/office/powerpoint/2010/main" val="303369161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Resources</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4" name="Picture 3" descr="Screen Shot 2015-05-07 at 12.06.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066800"/>
            <a:ext cx="10971213" cy="5715000"/>
          </a:xfrm>
          <a:prstGeom prst="rect">
            <a:avLst/>
          </a:prstGeom>
        </p:spPr>
      </p:pic>
      <p:sp>
        <p:nvSpPr>
          <p:cNvPr id="2" name="Oval 1"/>
          <p:cNvSpPr/>
          <p:nvPr/>
        </p:nvSpPr>
        <p:spPr>
          <a:xfrm>
            <a:off x="379412" y="1447800"/>
            <a:ext cx="2667000" cy="34290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a:off x="3046412" y="3810000"/>
            <a:ext cx="2819400" cy="3810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8228012" y="3657600"/>
            <a:ext cx="2667000" cy="2743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3808412" y="1600200"/>
            <a:ext cx="1600200" cy="609600"/>
          </a:xfrm>
          <a:prstGeom prst="wedgeRoundRectCallout">
            <a:avLst>
              <a:gd name="adj1" fmla="val -63768"/>
              <a:gd name="adj2" fmla="val 279187"/>
              <a:gd name="adj3" fmla="val 16667"/>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the values to xml</a:t>
            </a:r>
            <a:endParaRPr lang="en-US" dirty="0"/>
          </a:p>
        </p:txBody>
      </p:sp>
      <p:sp>
        <p:nvSpPr>
          <p:cNvPr id="9" name="Rounded Rectangular Callout 8"/>
          <p:cNvSpPr/>
          <p:nvPr/>
        </p:nvSpPr>
        <p:spPr>
          <a:xfrm>
            <a:off x="10056812" y="1676400"/>
            <a:ext cx="1600200" cy="609600"/>
          </a:xfrm>
          <a:prstGeom prst="wedgeRoundRectCallout">
            <a:avLst>
              <a:gd name="adj1" fmla="val -75361"/>
              <a:gd name="adj2" fmla="val 358771"/>
              <a:gd name="adj3" fmla="val 16667"/>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Properties window</a:t>
            </a:r>
            <a:endParaRPr lang="en-US" dirty="0"/>
          </a:p>
        </p:txBody>
      </p:sp>
    </p:spTree>
    <p:extLst>
      <p:ext uri="{BB962C8B-B14F-4D97-AF65-F5344CB8AC3E}">
        <p14:creationId xmlns:p14="http://schemas.microsoft.com/office/powerpoint/2010/main" val="92936262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1# </a:t>
            </a:r>
            <a:r>
              <a:rPr lang="en-US" b="1" kern="0" dirty="0" err="1" smtClean="0">
                <a:solidFill>
                  <a:prstClr val="white"/>
                </a:solidFill>
                <a:latin typeface="Calibri"/>
              </a:rPr>
              <a:t>Strings.xml</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2" name="Picture 1" descr="Screen Shot 2015-05-07 at 12.12.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 y="1066800"/>
            <a:ext cx="8153400" cy="5791200"/>
          </a:xfrm>
          <a:prstGeom prst="rect">
            <a:avLst/>
          </a:prstGeom>
        </p:spPr>
      </p:pic>
      <p:sp>
        <p:nvSpPr>
          <p:cNvPr id="3" name="Rounded Rectangular Callout 2"/>
          <p:cNvSpPr/>
          <p:nvPr/>
        </p:nvSpPr>
        <p:spPr>
          <a:xfrm>
            <a:off x="8304212" y="1524000"/>
            <a:ext cx="1371600" cy="609600"/>
          </a:xfrm>
          <a:prstGeom prst="wedgeRoundRectCallout">
            <a:avLst>
              <a:gd name="adj1" fmla="val -118572"/>
              <a:gd name="adj2" fmla="val 6828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Strings</a:t>
            </a:r>
            <a:endParaRPr lang="en-US" dirty="0"/>
          </a:p>
        </p:txBody>
      </p:sp>
      <p:sp>
        <p:nvSpPr>
          <p:cNvPr id="6" name="Rounded Rectangular Callout 5"/>
          <p:cNvSpPr/>
          <p:nvPr/>
        </p:nvSpPr>
        <p:spPr>
          <a:xfrm>
            <a:off x="8532812" y="2362200"/>
            <a:ext cx="1371600" cy="609600"/>
          </a:xfrm>
          <a:prstGeom prst="wedgeRoundRectCallout">
            <a:avLst>
              <a:gd name="adj1" fmla="val -225742"/>
              <a:gd name="adj2" fmla="val 849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Color</a:t>
            </a:r>
            <a:endParaRPr lang="en-US" dirty="0"/>
          </a:p>
        </p:txBody>
      </p:sp>
      <p:sp>
        <p:nvSpPr>
          <p:cNvPr id="7" name="Rounded Rectangular Callout 6"/>
          <p:cNvSpPr/>
          <p:nvPr/>
        </p:nvSpPr>
        <p:spPr>
          <a:xfrm>
            <a:off x="8761412" y="3276600"/>
            <a:ext cx="1371600" cy="609600"/>
          </a:xfrm>
          <a:prstGeom prst="wedgeRoundRectCallout">
            <a:avLst>
              <a:gd name="adj1" fmla="val -234316"/>
              <a:gd name="adj2" fmla="val -2429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Arrays</a:t>
            </a:r>
            <a:endParaRPr lang="en-US" dirty="0"/>
          </a:p>
        </p:txBody>
      </p:sp>
    </p:spTree>
    <p:extLst>
      <p:ext uri="{BB962C8B-B14F-4D97-AF65-F5344CB8AC3E}">
        <p14:creationId xmlns:p14="http://schemas.microsoft.com/office/powerpoint/2010/main" val="29016794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Color Options</a:t>
            </a:r>
            <a:endParaRPr lang="en-US" b="1" kern="0" dirty="0">
              <a:solidFill>
                <a:prstClr val="white"/>
              </a:solidFill>
              <a:latin typeface="Calibri"/>
            </a:endParaRPr>
          </a:p>
          <a:p>
            <a:pPr algn="l">
              <a:defRPr/>
            </a:pPr>
            <a:endParaRPr lang="en-US" b="1" kern="0" dirty="0">
              <a:solidFill>
                <a:prstClr val="white"/>
              </a:solidFill>
              <a:latin typeface="Calibri"/>
            </a:endParaRPr>
          </a:p>
        </p:txBody>
      </p:sp>
      <p:sp>
        <p:nvSpPr>
          <p:cNvPr id="4" name="Rectangle 3"/>
          <p:cNvSpPr/>
          <p:nvPr/>
        </p:nvSpPr>
        <p:spPr>
          <a:xfrm>
            <a:off x="455612" y="1066800"/>
            <a:ext cx="11049000" cy="646331"/>
          </a:xfrm>
          <a:prstGeom prst="rect">
            <a:avLst/>
          </a:prstGeom>
        </p:spPr>
        <p:txBody>
          <a:bodyPr wrap="square">
            <a:spAutoFit/>
          </a:bodyPr>
          <a:lstStyle/>
          <a:p>
            <a:r>
              <a:rPr lang="en-US" dirty="0">
                <a:hlinkClick r:id="rId3"/>
              </a:rPr>
              <a:t>http://www.google.co.uk/design/spec/style/color.html#color-color-</a:t>
            </a:r>
            <a:r>
              <a:rPr lang="en-US" dirty="0" smtClean="0">
                <a:hlinkClick r:id="rId3"/>
              </a:rPr>
              <a:t>palette</a:t>
            </a:r>
            <a:endParaRPr lang="en-US" dirty="0" smtClean="0"/>
          </a:p>
          <a:p>
            <a:endParaRPr lang="en-US" dirty="0"/>
          </a:p>
        </p:txBody>
      </p:sp>
      <p:pic>
        <p:nvPicPr>
          <p:cNvPr id="5" name="Picture 4" descr="Screen Shot 2015-05-07 at 12.33.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12" y="1447800"/>
            <a:ext cx="10353127" cy="5245911"/>
          </a:xfrm>
          <a:prstGeom prst="rect">
            <a:avLst/>
          </a:prstGeom>
        </p:spPr>
      </p:pic>
    </p:spTree>
    <p:extLst>
      <p:ext uri="{BB962C8B-B14F-4D97-AF65-F5344CB8AC3E}">
        <p14:creationId xmlns:p14="http://schemas.microsoft.com/office/powerpoint/2010/main" val="215341516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1# </a:t>
            </a:r>
            <a:r>
              <a:rPr lang="en-US" b="1" kern="0" dirty="0" err="1" smtClean="0">
                <a:solidFill>
                  <a:prstClr val="white"/>
                </a:solidFill>
                <a:latin typeface="Calibri"/>
              </a:rPr>
              <a:t>Strings.xml</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4" name="Picture 3" descr="Screen Shot 2015-05-07 at 12.06.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2" y="1066800"/>
            <a:ext cx="11049000" cy="5624158"/>
          </a:xfrm>
          <a:prstGeom prst="rect">
            <a:avLst/>
          </a:prstGeom>
        </p:spPr>
      </p:pic>
    </p:spTree>
    <p:extLst>
      <p:ext uri="{BB962C8B-B14F-4D97-AF65-F5344CB8AC3E}">
        <p14:creationId xmlns:p14="http://schemas.microsoft.com/office/powerpoint/2010/main" val="30739130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2#Images: </a:t>
            </a:r>
            <a:r>
              <a:rPr lang="en-US" b="1" kern="0" dirty="0" err="1" smtClean="0">
                <a:solidFill>
                  <a:prstClr val="white"/>
                </a:solidFill>
                <a:latin typeface="Calibri"/>
              </a:rPr>
              <a:t>drawable</a:t>
            </a:r>
            <a:r>
              <a:rPr lang="en-US" b="1" kern="0" dirty="0" smtClean="0">
                <a:solidFill>
                  <a:prstClr val="white"/>
                </a:solidFill>
                <a:latin typeface="Calibri"/>
              </a:rPr>
              <a:t> and </a:t>
            </a:r>
            <a:r>
              <a:rPr lang="en-US" b="1" kern="0" dirty="0" err="1" smtClean="0">
                <a:solidFill>
                  <a:prstClr val="white"/>
                </a:solidFill>
                <a:latin typeface="Calibri"/>
              </a:rPr>
              <a:t>mipmap</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4" name="Picture 3" descr="Screen Shot 2015-05-18 at 11.0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6800"/>
            <a:ext cx="7017834" cy="4495800"/>
          </a:xfrm>
          <a:prstGeom prst="rect">
            <a:avLst/>
          </a:prstGeom>
        </p:spPr>
      </p:pic>
      <p:sp>
        <p:nvSpPr>
          <p:cNvPr id="9" name="Rounded Rectangular Callout 8"/>
          <p:cNvSpPr/>
          <p:nvPr/>
        </p:nvSpPr>
        <p:spPr>
          <a:xfrm>
            <a:off x="8151812" y="1905000"/>
            <a:ext cx="1981200" cy="990600"/>
          </a:xfrm>
          <a:prstGeom prst="wedgeRoundRectCallout">
            <a:avLst>
              <a:gd name="adj1" fmla="val -323598"/>
              <a:gd name="adj2" fmla="val -52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Should be used only to place app icons</a:t>
            </a:r>
            <a:endParaRPr lang="en-US" dirty="0"/>
          </a:p>
        </p:txBody>
      </p:sp>
    </p:spTree>
    <p:extLst>
      <p:ext uri="{BB962C8B-B14F-4D97-AF65-F5344CB8AC3E}">
        <p14:creationId xmlns:p14="http://schemas.microsoft.com/office/powerpoint/2010/main" val="17077604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Studio Settings</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5" name="Picture 4" descr="Screen Shot 2015-05-18 at 16.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90600"/>
            <a:ext cx="5364784" cy="3962399"/>
          </a:xfrm>
          <a:prstGeom prst="rect">
            <a:avLst/>
          </a:prstGeom>
        </p:spPr>
      </p:pic>
      <p:pic>
        <p:nvPicPr>
          <p:cNvPr id="7" name="Picture 6" descr="Screen Shot 2015-05-18 at 16.03.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812" y="2431763"/>
            <a:ext cx="5967942" cy="4457446"/>
          </a:xfrm>
          <a:prstGeom prst="rect">
            <a:avLst/>
          </a:prstGeom>
        </p:spPr>
      </p:pic>
      <p:sp>
        <p:nvSpPr>
          <p:cNvPr id="10" name="Right Arrow 9"/>
          <p:cNvSpPr/>
          <p:nvPr/>
        </p:nvSpPr>
        <p:spPr>
          <a:xfrm>
            <a:off x="5332412" y="3733800"/>
            <a:ext cx="990600" cy="609600"/>
          </a:xfrm>
          <a:prstGeom prst="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1192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2#Images: </a:t>
            </a:r>
            <a:r>
              <a:rPr lang="en-US" b="1" kern="0" dirty="0" err="1" smtClean="0">
                <a:solidFill>
                  <a:prstClr val="white"/>
                </a:solidFill>
                <a:latin typeface="Calibri"/>
              </a:rPr>
              <a:t>drawable</a:t>
            </a:r>
            <a:r>
              <a:rPr lang="en-US" b="1" kern="0" dirty="0" smtClean="0">
                <a:solidFill>
                  <a:prstClr val="white"/>
                </a:solidFill>
                <a:latin typeface="Calibri"/>
              </a:rPr>
              <a:t> and </a:t>
            </a:r>
            <a:r>
              <a:rPr lang="en-US" b="1" kern="0" dirty="0" err="1" smtClean="0">
                <a:solidFill>
                  <a:prstClr val="white"/>
                </a:solidFill>
                <a:latin typeface="Calibri"/>
              </a:rPr>
              <a:t>mipmap</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2" name="Picture 1" descr="Screen Shot 2015-05-18 at 11.02.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6799"/>
            <a:ext cx="10437812" cy="5178019"/>
          </a:xfrm>
          <a:prstGeom prst="rect">
            <a:avLst/>
          </a:prstGeom>
        </p:spPr>
      </p:pic>
      <p:sp>
        <p:nvSpPr>
          <p:cNvPr id="3" name="Rounded Rectangular Callout 2"/>
          <p:cNvSpPr/>
          <p:nvPr/>
        </p:nvSpPr>
        <p:spPr>
          <a:xfrm>
            <a:off x="4494212" y="1295400"/>
            <a:ext cx="2362200" cy="685800"/>
          </a:xfrm>
          <a:prstGeom prst="wedgeRoundRectCallout">
            <a:avLst>
              <a:gd name="adj1" fmla="val -133199"/>
              <a:gd name="adj2" fmla="val 11867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Place background images, other icons</a:t>
            </a:r>
            <a:endParaRPr lang="en-US" dirty="0"/>
          </a:p>
        </p:txBody>
      </p:sp>
    </p:spTree>
    <p:extLst>
      <p:ext uri="{BB962C8B-B14F-4D97-AF65-F5344CB8AC3E}">
        <p14:creationId xmlns:p14="http://schemas.microsoft.com/office/powerpoint/2010/main" val="21596008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Check your assets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684212" y="1289326"/>
            <a:ext cx="11049000" cy="4154983"/>
          </a:xfrm>
          <a:prstGeom prst="rect">
            <a:avLst/>
          </a:prstGeom>
        </p:spPr>
        <p:txBody>
          <a:bodyPr wrap="square">
            <a:spAutoFit/>
          </a:bodyPr>
          <a:lstStyle/>
          <a:p>
            <a:pPr marL="342900" indent="-342900">
              <a:buFont typeface="Wingdings" charset="2"/>
              <a:buChar char="ü"/>
            </a:pPr>
            <a:r>
              <a:rPr lang="en-US" sz="2400" dirty="0" smtClean="0"/>
              <a:t>Some device has </a:t>
            </a:r>
            <a:r>
              <a:rPr lang="en-US" sz="2400" dirty="0"/>
              <a:t>a quantized density of 560 dpi, which falls in between the </a:t>
            </a:r>
            <a:r>
              <a:rPr lang="en-US" sz="2400" dirty="0" err="1">
                <a:solidFill>
                  <a:srgbClr val="FF0000"/>
                </a:solidFill>
              </a:rPr>
              <a:t>xxhdpi</a:t>
            </a:r>
            <a:r>
              <a:rPr lang="en-US" sz="2400" dirty="0">
                <a:solidFill>
                  <a:srgbClr val="FF0000"/>
                </a:solidFill>
              </a:rPr>
              <a:t> </a:t>
            </a:r>
            <a:r>
              <a:rPr lang="en-US" sz="2400" dirty="0"/>
              <a:t>and </a:t>
            </a:r>
            <a:r>
              <a:rPr lang="en-US" sz="2400" dirty="0" err="1">
                <a:solidFill>
                  <a:srgbClr val="FF0000"/>
                </a:solidFill>
              </a:rPr>
              <a:t>xxxhdpi</a:t>
            </a:r>
            <a:r>
              <a:rPr lang="en-US" sz="2400" dirty="0">
                <a:solidFill>
                  <a:srgbClr val="FF0000"/>
                </a:solidFill>
              </a:rPr>
              <a:t> </a:t>
            </a:r>
            <a:r>
              <a:rPr lang="en-US" sz="2400" dirty="0"/>
              <a:t>primary density buckets. </a:t>
            </a:r>
            <a:endParaRPr lang="en-US" sz="2400" dirty="0" smtClean="0"/>
          </a:p>
          <a:p>
            <a:pPr marL="342900" indent="-342900">
              <a:buFont typeface="Wingdings" charset="2"/>
              <a:buChar char="ü"/>
            </a:pPr>
            <a:r>
              <a:rPr lang="en-US" sz="2400" dirty="0" smtClean="0"/>
              <a:t>For </a:t>
            </a:r>
            <a:r>
              <a:rPr lang="en-US" sz="2400" dirty="0"/>
              <a:t>the Nexus 6, the platform will scale down </a:t>
            </a:r>
            <a:r>
              <a:rPr lang="en-US" sz="2400" dirty="0" err="1"/>
              <a:t>xxxhdpi</a:t>
            </a:r>
            <a:r>
              <a:rPr lang="en-US" sz="2400" dirty="0"/>
              <a:t> assets, but if those aren’t available, then it will scale up </a:t>
            </a:r>
            <a:r>
              <a:rPr lang="en-US" sz="2400" dirty="0" err="1"/>
              <a:t>xxhdpi</a:t>
            </a:r>
            <a:r>
              <a:rPr lang="en-US" sz="2400" dirty="0"/>
              <a:t> assets.</a:t>
            </a:r>
          </a:p>
          <a:p>
            <a:pPr marL="342900" indent="-342900">
              <a:buFont typeface="Wingdings" charset="2"/>
              <a:buChar char="ü"/>
            </a:pPr>
            <a:endParaRPr lang="en-US" sz="2400" dirty="0"/>
          </a:p>
          <a:p>
            <a:pPr marL="342900" indent="-342900">
              <a:buFont typeface="Wingdings" charset="2"/>
              <a:buChar char="ü"/>
            </a:pPr>
            <a:r>
              <a:rPr lang="en-US" sz="2400" dirty="0"/>
              <a:t>Provide at least an </a:t>
            </a:r>
            <a:r>
              <a:rPr lang="en-US" sz="2400" dirty="0" err="1"/>
              <a:t>xxxhdpi</a:t>
            </a:r>
            <a:r>
              <a:rPr lang="en-US" sz="2400" dirty="0"/>
              <a:t> app icon because devices can display large app icons on the launcher. </a:t>
            </a:r>
            <a:endParaRPr lang="en-US" sz="2400" dirty="0" smtClean="0"/>
          </a:p>
          <a:p>
            <a:pPr marL="342900" indent="-342900">
              <a:buFont typeface="Wingdings" charset="2"/>
              <a:buChar char="ü"/>
            </a:pPr>
            <a:r>
              <a:rPr lang="en-US" sz="2400" dirty="0" smtClean="0"/>
              <a:t>It’s </a:t>
            </a:r>
            <a:r>
              <a:rPr lang="en-US" sz="2400" dirty="0"/>
              <a:t>best practice to place your app icons in </a:t>
            </a:r>
            <a:r>
              <a:rPr lang="en-US" sz="2400" dirty="0" err="1"/>
              <a:t>mipmap</a:t>
            </a:r>
            <a:r>
              <a:rPr lang="en-US" sz="2400" dirty="0"/>
              <a:t>- folders (not the </a:t>
            </a:r>
            <a:r>
              <a:rPr lang="en-US" sz="2400" dirty="0" err="1"/>
              <a:t>drawable</a:t>
            </a:r>
            <a:r>
              <a:rPr lang="en-US" sz="2400" dirty="0"/>
              <a:t>- folders) because they are used at resolutions different from the device’s current density. </a:t>
            </a:r>
            <a:endParaRPr lang="en-US" sz="2400" dirty="0" smtClean="0"/>
          </a:p>
          <a:p>
            <a:pPr marL="342900" indent="-342900">
              <a:buFont typeface="Wingdings" charset="2"/>
              <a:buChar char="ü"/>
            </a:pPr>
            <a:r>
              <a:rPr lang="en-US" sz="2400" dirty="0" smtClean="0"/>
              <a:t>For </a:t>
            </a:r>
            <a:r>
              <a:rPr lang="en-US" sz="2400" dirty="0"/>
              <a:t>example, an </a:t>
            </a:r>
            <a:r>
              <a:rPr lang="en-US" sz="2400" dirty="0" err="1"/>
              <a:t>xxxhdpi</a:t>
            </a:r>
            <a:r>
              <a:rPr lang="en-US" sz="2400" dirty="0"/>
              <a:t> app icon can be used on the launcher for an </a:t>
            </a:r>
            <a:r>
              <a:rPr lang="en-US" sz="2400" dirty="0" err="1"/>
              <a:t>xxhdpi</a:t>
            </a:r>
            <a:r>
              <a:rPr lang="en-US" sz="2400" dirty="0"/>
              <a:t> device.</a:t>
            </a:r>
            <a:endParaRPr lang="en-US" sz="2000" dirty="0"/>
          </a:p>
        </p:txBody>
      </p:sp>
    </p:spTree>
    <p:extLst>
      <p:ext uri="{BB962C8B-B14F-4D97-AF65-F5344CB8AC3E}">
        <p14:creationId xmlns:p14="http://schemas.microsoft.com/office/powerpoint/2010/main" val="39235248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smtClean="0">
                <a:ln>
                  <a:solidFill>
                    <a:schemeClr val="tx1"/>
                  </a:solidFill>
                </a:ln>
                <a:solidFill>
                  <a:schemeClr val="bg1"/>
                </a:solidFill>
                <a:cs typeface="Arial" pitchFamily="34" charset="0"/>
              </a:rPr>
              <a:t>The Process</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endParaRPr lang="en-US" dirty="0">
              <a:solidFill>
                <a:schemeClr val="tx1"/>
              </a:solidFill>
            </a:endParaRPr>
          </a:p>
        </p:txBody>
      </p:sp>
    </p:spTree>
    <p:extLst>
      <p:ext uri="{BB962C8B-B14F-4D97-AF65-F5344CB8AC3E}">
        <p14:creationId xmlns:p14="http://schemas.microsoft.com/office/powerpoint/2010/main" val="30116440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Create JAVA FILE</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4" name="Picture 3" descr="Screen Shot 2015-05-18 at 11.13.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12188825" cy="4876800"/>
          </a:xfrm>
          <a:prstGeom prst="rect">
            <a:avLst/>
          </a:prstGeom>
        </p:spPr>
      </p:pic>
      <p:sp>
        <p:nvSpPr>
          <p:cNvPr id="5" name="Left-Right Arrow 4"/>
          <p:cNvSpPr/>
          <p:nvPr/>
        </p:nvSpPr>
        <p:spPr>
          <a:xfrm>
            <a:off x="3579812" y="3886200"/>
            <a:ext cx="762000" cy="228600"/>
          </a:xfrm>
          <a:prstGeom prst="lef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9980612" y="2514600"/>
            <a:ext cx="1905000" cy="838200"/>
          </a:xfrm>
          <a:prstGeom prst="wedgeRoundRectCallout">
            <a:avLst>
              <a:gd name="adj1" fmla="val -125996"/>
              <a:gd name="adj2" fmla="val 17655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Connect logic to layout</a:t>
            </a:r>
            <a:endParaRPr lang="en-US" dirty="0"/>
          </a:p>
        </p:txBody>
      </p:sp>
    </p:spTree>
    <p:extLst>
      <p:ext uri="{BB962C8B-B14F-4D97-AF65-F5344CB8AC3E}">
        <p14:creationId xmlns:p14="http://schemas.microsoft.com/office/powerpoint/2010/main" val="84130219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Create layout XML </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2" name="Picture 1" descr="Screen Shot 2015-05-18 at 11.1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2" y="1066800"/>
            <a:ext cx="10361613" cy="5621726"/>
          </a:xfrm>
          <a:prstGeom prst="rect">
            <a:avLst/>
          </a:prstGeom>
        </p:spPr>
      </p:pic>
      <p:sp>
        <p:nvSpPr>
          <p:cNvPr id="3" name="Oval 2"/>
          <p:cNvSpPr/>
          <p:nvPr/>
        </p:nvSpPr>
        <p:spPr>
          <a:xfrm>
            <a:off x="1598612" y="4038600"/>
            <a:ext cx="2057400" cy="83820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Up-Down Arrow 4"/>
          <p:cNvSpPr/>
          <p:nvPr/>
        </p:nvSpPr>
        <p:spPr>
          <a:xfrm>
            <a:off x="2360612" y="3200400"/>
            <a:ext cx="685800" cy="1066800"/>
          </a:xfrm>
          <a:prstGeom prst="upDownArrow">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07980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Declare in Manifest</a:t>
            </a:r>
            <a:endParaRPr lang="en-US" b="1" kern="0" dirty="0">
              <a:solidFill>
                <a:prstClr val="white"/>
              </a:solidFill>
              <a:latin typeface="Calibri"/>
            </a:endParaRPr>
          </a:p>
          <a:p>
            <a:pPr algn="l">
              <a:defRPr/>
            </a:pPr>
            <a:endParaRPr lang="en-US" b="1" kern="0" dirty="0">
              <a:solidFill>
                <a:prstClr val="white"/>
              </a:solidFill>
              <a:latin typeface="Calibri"/>
            </a:endParaRPr>
          </a:p>
        </p:txBody>
      </p:sp>
      <p:pic>
        <p:nvPicPr>
          <p:cNvPr id="2" name="Picture 1" descr="Screen Shot 2015-05-18 at 11.14.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066800"/>
            <a:ext cx="11125200" cy="5715877"/>
          </a:xfrm>
          <a:prstGeom prst="rect">
            <a:avLst/>
          </a:prstGeom>
        </p:spPr>
      </p:pic>
      <p:sp>
        <p:nvSpPr>
          <p:cNvPr id="3" name="Oval 2"/>
          <p:cNvSpPr/>
          <p:nvPr/>
        </p:nvSpPr>
        <p:spPr>
          <a:xfrm>
            <a:off x="4418012" y="4191000"/>
            <a:ext cx="3581400" cy="1066800"/>
          </a:xfrm>
          <a:prstGeom prst="ellipse">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9066212" y="2895600"/>
            <a:ext cx="1295400" cy="609600"/>
          </a:xfrm>
          <a:prstGeom prst="wedgeRoundRectCallout">
            <a:avLst>
              <a:gd name="adj1" fmla="val -179468"/>
              <a:gd name="adj2" fmla="val 20528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Register the class</a:t>
            </a:r>
            <a:endParaRPr lang="en-US" dirty="0"/>
          </a:p>
        </p:txBody>
      </p:sp>
    </p:spTree>
    <p:extLst>
      <p:ext uri="{BB962C8B-B14F-4D97-AF65-F5344CB8AC3E}">
        <p14:creationId xmlns:p14="http://schemas.microsoft.com/office/powerpoint/2010/main" val="394607980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smtClean="0">
              <a:solidFill>
                <a:prstClr val="white"/>
              </a:solidFill>
              <a:latin typeface="Calibri"/>
            </a:endParaRPr>
          </a:p>
          <a:p>
            <a:pPr algn="l">
              <a:defRPr/>
            </a:pPr>
            <a:r>
              <a:rPr lang="en-US" b="1" kern="0" dirty="0" smtClean="0">
                <a:solidFill>
                  <a:prstClr val="white"/>
                </a:solidFill>
                <a:latin typeface="Calibri"/>
              </a:rPr>
              <a:t>Association</a:t>
            </a:r>
            <a:endParaRPr lang="en-US" b="1" kern="0" dirty="0">
              <a:solidFill>
                <a:prstClr val="white"/>
              </a:solidFill>
              <a:latin typeface="Calibri"/>
            </a:endParaRPr>
          </a:p>
          <a:p>
            <a:pPr algn="l">
              <a:defRPr/>
            </a:pPr>
            <a:endParaRPr lang="en-US" b="1" kern="0" dirty="0">
              <a:solidFill>
                <a:prstClr val="white"/>
              </a:solidFill>
              <a:latin typeface="Calibri"/>
            </a:endParaRPr>
          </a:p>
        </p:txBody>
      </p:sp>
      <p:sp>
        <p:nvSpPr>
          <p:cNvPr id="6" name="Oval 5"/>
          <p:cNvSpPr/>
          <p:nvPr/>
        </p:nvSpPr>
        <p:spPr>
          <a:xfrm>
            <a:off x="964431" y="1678778"/>
            <a:ext cx="2640912" cy="21336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solidFill>
                  <a:srgbClr val="000000"/>
                </a:solidFill>
                <a:latin typeface="Calibri"/>
              </a:rPr>
              <a:t>XML</a:t>
            </a:r>
          </a:p>
        </p:txBody>
      </p:sp>
      <p:sp>
        <p:nvSpPr>
          <p:cNvPr id="7" name="Oval 6"/>
          <p:cNvSpPr/>
          <p:nvPr/>
        </p:nvSpPr>
        <p:spPr>
          <a:xfrm>
            <a:off x="8480873" y="1602578"/>
            <a:ext cx="2640912" cy="2133600"/>
          </a:xfrm>
          <a:prstGeom prst="ellipse">
            <a:avLst/>
          </a:prstGeom>
          <a:solidFill>
            <a:srgbClr val="70B513"/>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600" dirty="0">
                <a:solidFill>
                  <a:srgbClr val="000000"/>
                </a:solidFill>
                <a:latin typeface="Calibri"/>
              </a:rPr>
              <a:t>JAVA</a:t>
            </a:r>
          </a:p>
        </p:txBody>
      </p:sp>
      <p:sp>
        <p:nvSpPr>
          <p:cNvPr id="9" name="Can 8"/>
          <p:cNvSpPr/>
          <p:nvPr/>
        </p:nvSpPr>
        <p:spPr>
          <a:xfrm>
            <a:off x="4722652" y="4726778"/>
            <a:ext cx="2437765" cy="2133600"/>
          </a:xfrm>
          <a:prstGeom prst="can">
            <a:avLst/>
          </a:prstGeom>
          <a:solidFill>
            <a:srgbClr val="FF66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dirty="0">
                <a:solidFill>
                  <a:srgbClr val="000000"/>
                </a:solidFill>
                <a:latin typeface="Calibri"/>
              </a:rPr>
              <a:t>MANIFEST</a:t>
            </a:r>
          </a:p>
        </p:txBody>
      </p:sp>
      <p:sp>
        <p:nvSpPr>
          <p:cNvPr id="10" name="Right Arrow 9"/>
          <p:cNvSpPr/>
          <p:nvPr/>
        </p:nvSpPr>
        <p:spPr>
          <a:xfrm>
            <a:off x="3910064" y="2745578"/>
            <a:ext cx="4367662" cy="2286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11" name="Left-Up Arrow 10"/>
          <p:cNvSpPr/>
          <p:nvPr/>
        </p:nvSpPr>
        <p:spPr>
          <a:xfrm>
            <a:off x="7973005" y="3964778"/>
            <a:ext cx="2336191" cy="2362200"/>
          </a:xfrm>
          <a:prstGeom prst="leftUp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12" name="Rounded Rectangle 11"/>
          <p:cNvSpPr/>
          <p:nvPr/>
        </p:nvSpPr>
        <p:spPr>
          <a:xfrm>
            <a:off x="4113212" y="2440778"/>
            <a:ext cx="3758221" cy="304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prstClr val="black"/>
                </a:solidFill>
                <a:latin typeface="Calibri"/>
              </a:rPr>
              <a:t>setContentView</a:t>
            </a:r>
            <a:r>
              <a:rPr lang="en-US" sz="2400" dirty="0" smtClean="0">
                <a:solidFill>
                  <a:prstClr val="black"/>
                </a:solidFill>
                <a:latin typeface="Calibri"/>
              </a:rPr>
              <a:t>()</a:t>
            </a:r>
            <a:endParaRPr lang="en-US" sz="2400" dirty="0">
              <a:solidFill>
                <a:prstClr val="black"/>
              </a:solidFill>
              <a:latin typeface="Calibri"/>
            </a:endParaRPr>
          </a:p>
        </p:txBody>
      </p:sp>
    </p:spTree>
    <p:extLst>
      <p:ext uri="{BB962C8B-B14F-4D97-AF65-F5344CB8AC3E}">
        <p14:creationId xmlns:p14="http://schemas.microsoft.com/office/powerpoint/2010/main" val="269518143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DCR PROCESS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3" name="Rectangle 2"/>
          <p:cNvSpPr/>
          <p:nvPr/>
        </p:nvSpPr>
        <p:spPr>
          <a:xfrm>
            <a:off x="684212" y="1289326"/>
            <a:ext cx="11049000" cy="3120854"/>
          </a:xfrm>
          <a:prstGeom prst="rect">
            <a:avLst/>
          </a:prstGeom>
        </p:spPr>
        <p:txBody>
          <a:bodyPr wrap="square">
            <a:spAutoFit/>
          </a:bodyPr>
          <a:lstStyle/>
          <a:p>
            <a:pPr fontAlgn="base">
              <a:spcBef>
                <a:spcPct val="20000"/>
              </a:spcBef>
              <a:spcAft>
                <a:spcPct val="0"/>
              </a:spcAft>
              <a:buClr>
                <a:srgbClr val="4BACC6">
                  <a:lumMod val="25000"/>
                </a:srgbClr>
              </a:buClr>
              <a:buSzPct val="150000"/>
              <a:defRPr/>
            </a:pPr>
            <a:r>
              <a:rPr lang="en-US" sz="2400" dirty="0">
                <a:solidFill>
                  <a:srgbClr val="000000"/>
                </a:solidFill>
              </a:rPr>
              <a:t>Step </a:t>
            </a:r>
            <a:r>
              <a:rPr lang="en-US" sz="2400" dirty="0" smtClean="0">
                <a:solidFill>
                  <a:srgbClr val="000000"/>
                </a:solidFill>
              </a:rPr>
              <a:t>1# </a:t>
            </a:r>
            <a:r>
              <a:rPr lang="en-US" sz="2400" dirty="0">
                <a:solidFill>
                  <a:srgbClr val="FF0000"/>
                </a:solidFill>
              </a:rPr>
              <a:t>DESIGN</a:t>
            </a:r>
            <a:r>
              <a:rPr lang="en-US" sz="2400" dirty="0">
                <a:solidFill>
                  <a:srgbClr val="000000"/>
                </a:solidFill>
              </a:rPr>
              <a:t> : Create all the designing xml files for different screens</a:t>
            </a:r>
            <a:r>
              <a:rPr lang="en-US" sz="2400" dirty="0" smtClean="0">
                <a:solidFill>
                  <a:srgbClr val="000000"/>
                </a:solidFill>
              </a:rPr>
              <a:t>.</a:t>
            </a:r>
          </a:p>
          <a:p>
            <a:pPr fontAlgn="base">
              <a:spcBef>
                <a:spcPct val="20000"/>
              </a:spcBef>
              <a:spcAft>
                <a:spcPct val="0"/>
              </a:spcAft>
              <a:buClr>
                <a:srgbClr val="4BACC6">
                  <a:lumMod val="25000"/>
                </a:srgbClr>
              </a:buClr>
              <a:buSzPct val="150000"/>
              <a:defRPr/>
            </a:pPr>
            <a:endParaRPr lang="en-US" sz="2400" dirty="0">
              <a:solidFill>
                <a:srgbClr val="000000"/>
              </a:solidFill>
            </a:endParaRPr>
          </a:p>
          <a:p>
            <a:pPr fontAlgn="base">
              <a:spcBef>
                <a:spcPct val="20000"/>
              </a:spcBef>
              <a:spcAft>
                <a:spcPct val="0"/>
              </a:spcAft>
              <a:buClr>
                <a:srgbClr val="4BACC6">
                  <a:lumMod val="25000"/>
                </a:srgbClr>
              </a:buClr>
              <a:buSzPct val="150000"/>
              <a:defRPr/>
            </a:pPr>
            <a:r>
              <a:rPr lang="en-US" sz="2400" dirty="0">
                <a:solidFill>
                  <a:srgbClr val="000000"/>
                </a:solidFill>
              </a:rPr>
              <a:t>Step </a:t>
            </a:r>
            <a:r>
              <a:rPr lang="en-US" sz="2400" dirty="0" smtClean="0">
                <a:solidFill>
                  <a:srgbClr val="000000"/>
                </a:solidFill>
              </a:rPr>
              <a:t>2# </a:t>
            </a:r>
            <a:r>
              <a:rPr lang="en-US" sz="2400" dirty="0">
                <a:solidFill>
                  <a:srgbClr val="FF0000"/>
                </a:solidFill>
              </a:rPr>
              <a:t>CODING</a:t>
            </a:r>
            <a:r>
              <a:rPr lang="en-US" sz="2400" dirty="0">
                <a:solidFill>
                  <a:srgbClr val="000000"/>
                </a:solidFill>
              </a:rPr>
              <a:t> : </a:t>
            </a:r>
          </a:p>
          <a:p>
            <a:pPr fontAlgn="base">
              <a:spcBef>
                <a:spcPct val="20000"/>
              </a:spcBef>
              <a:spcAft>
                <a:spcPct val="0"/>
              </a:spcAft>
              <a:buClr>
                <a:srgbClr val="4BACC6">
                  <a:lumMod val="25000"/>
                </a:srgbClr>
              </a:buClr>
              <a:buSzPct val="150000"/>
              <a:defRPr/>
            </a:pPr>
            <a:r>
              <a:rPr lang="en-US" sz="2400" dirty="0">
                <a:solidFill>
                  <a:srgbClr val="000000"/>
                </a:solidFill>
              </a:rPr>
              <a:t>2.1 Join the xml file to the java file .</a:t>
            </a:r>
          </a:p>
          <a:p>
            <a:pPr fontAlgn="base">
              <a:spcBef>
                <a:spcPct val="20000"/>
              </a:spcBef>
              <a:spcAft>
                <a:spcPct val="0"/>
              </a:spcAft>
              <a:buClr>
                <a:srgbClr val="4BACC6">
                  <a:lumMod val="25000"/>
                </a:srgbClr>
              </a:buClr>
              <a:buSzPct val="150000"/>
              <a:defRPr/>
            </a:pPr>
            <a:r>
              <a:rPr lang="en-US" sz="2400" dirty="0">
                <a:solidFill>
                  <a:srgbClr val="000000"/>
                </a:solidFill>
              </a:rPr>
              <a:t>2.2 Build the programming logic</a:t>
            </a:r>
            <a:r>
              <a:rPr lang="en-US" sz="2400" dirty="0" smtClean="0">
                <a:solidFill>
                  <a:srgbClr val="000000"/>
                </a:solidFill>
              </a:rPr>
              <a:t>.</a:t>
            </a:r>
          </a:p>
          <a:p>
            <a:pPr fontAlgn="base">
              <a:spcBef>
                <a:spcPct val="20000"/>
              </a:spcBef>
              <a:spcAft>
                <a:spcPct val="0"/>
              </a:spcAft>
              <a:buClr>
                <a:srgbClr val="4BACC6">
                  <a:lumMod val="25000"/>
                </a:srgbClr>
              </a:buClr>
              <a:buSzPct val="150000"/>
              <a:defRPr/>
            </a:pPr>
            <a:endParaRPr lang="en-US" sz="2400" dirty="0">
              <a:solidFill>
                <a:srgbClr val="000000"/>
              </a:solidFill>
            </a:endParaRPr>
          </a:p>
          <a:p>
            <a:pPr fontAlgn="base">
              <a:spcBef>
                <a:spcPct val="20000"/>
              </a:spcBef>
              <a:spcAft>
                <a:spcPct val="0"/>
              </a:spcAft>
              <a:buClr>
                <a:srgbClr val="4BACC6">
                  <a:lumMod val="25000"/>
                </a:srgbClr>
              </a:buClr>
              <a:buSzPct val="150000"/>
              <a:defRPr/>
            </a:pPr>
            <a:r>
              <a:rPr lang="en-US" sz="2400" dirty="0">
                <a:solidFill>
                  <a:srgbClr val="000000"/>
                </a:solidFill>
              </a:rPr>
              <a:t>Step </a:t>
            </a:r>
            <a:r>
              <a:rPr lang="en-US" sz="2400" dirty="0" smtClean="0">
                <a:solidFill>
                  <a:srgbClr val="000000"/>
                </a:solidFill>
              </a:rPr>
              <a:t>3# </a:t>
            </a:r>
            <a:r>
              <a:rPr lang="en-US" sz="2400" dirty="0">
                <a:solidFill>
                  <a:srgbClr val="FF0000"/>
                </a:solidFill>
              </a:rPr>
              <a:t>REGISTRATION</a:t>
            </a:r>
            <a:r>
              <a:rPr lang="en-US" sz="2400" dirty="0">
                <a:solidFill>
                  <a:srgbClr val="000000"/>
                </a:solidFill>
              </a:rPr>
              <a:t> : Register your java file </a:t>
            </a:r>
            <a:r>
              <a:rPr lang="en-US" sz="2400" dirty="0" smtClean="0">
                <a:solidFill>
                  <a:srgbClr val="000000"/>
                </a:solidFill>
              </a:rPr>
              <a:t>.</a:t>
            </a:r>
            <a:endParaRPr lang="en-US" sz="2400" dirty="0">
              <a:solidFill>
                <a:srgbClr val="000000"/>
              </a:solidFill>
            </a:endParaRPr>
          </a:p>
        </p:txBody>
      </p:sp>
    </p:spTree>
    <p:extLst>
      <p:ext uri="{BB962C8B-B14F-4D97-AF65-F5344CB8AC3E}">
        <p14:creationId xmlns:p14="http://schemas.microsoft.com/office/powerpoint/2010/main" val="16952837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Android </a:t>
            </a:r>
            <a:r>
              <a:rPr lang="en-US" sz="6600" b="1" kern="0" dirty="0" err="1">
                <a:ln>
                  <a:solidFill>
                    <a:schemeClr val="tx1"/>
                  </a:solidFill>
                </a:ln>
                <a:solidFill>
                  <a:schemeClr val="bg1"/>
                </a:solidFill>
                <a:cs typeface="Arial" pitchFamily="34" charset="0"/>
              </a:rPr>
              <a:t>Quickstart</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smtClean="0">
                <a:solidFill>
                  <a:schemeClr val="tx1"/>
                </a:solidFill>
              </a:rPr>
              <a:t>Sample App</a:t>
            </a:r>
            <a:endParaRPr lang="en-US" dirty="0">
              <a:solidFill>
                <a:schemeClr val="tx1"/>
              </a:solidFill>
            </a:endParaRPr>
          </a:p>
        </p:txBody>
      </p:sp>
    </p:spTree>
    <p:extLst>
      <p:ext uri="{BB962C8B-B14F-4D97-AF65-F5344CB8AC3E}">
        <p14:creationId xmlns:p14="http://schemas.microsoft.com/office/powerpoint/2010/main" val="1721375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Sample Output</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5" name="Picture 4" descr="magica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12" y="1676400"/>
            <a:ext cx="3076228" cy="4102705"/>
          </a:xfrm>
          <a:prstGeom prst="rect">
            <a:avLst/>
          </a:prstGeom>
        </p:spPr>
      </p:pic>
      <p:pic>
        <p:nvPicPr>
          <p:cNvPr id="6" name="Picture 5" descr="magica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559" y="1676400"/>
            <a:ext cx="3028162" cy="4038600"/>
          </a:xfrm>
          <a:prstGeom prst="rect">
            <a:avLst/>
          </a:prstGeom>
        </p:spPr>
      </p:pic>
      <p:sp>
        <p:nvSpPr>
          <p:cNvPr id="7" name="Right Arrow 6"/>
          <p:cNvSpPr/>
          <p:nvPr/>
        </p:nvSpPr>
        <p:spPr>
          <a:xfrm flipV="1">
            <a:off x="3503612" y="3276600"/>
            <a:ext cx="3315998" cy="304800"/>
          </a:xfrm>
          <a:prstGeom prst="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8285045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lvl="0" algn="l">
              <a:defRPr/>
            </a:pPr>
            <a:r>
              <a:rPr lang="en-US" b="1" kern="0" dirty="0" smtClean="0">
                <a:solidFill>
                  <a:schemeClr val="bg1"/>
                </a:solidFill>
              </a:rPr>
              <a:t>Features# Change Theme</a:t>
            </a:r>
            <a:endParaRPr lang="en-US" b="1" kern="0" dirty="0">
              <a:solidFill>
                <a:schemeClr val="bg1"/>
              </a:solidFill>
            </a:endParaRPr>
          </a:p>
        </p:txBody>
      </p:sp>
      <p:sp>
        <p:nvSpPr>
          <p:cNvPr id="6" name="TextBox 5"/>
          <p:cNvSpPr txBox="1"/>
          <p:nvPr/>
        </p:nvSpPr>
        <p:spPr>
          <a:xfrm>
            <a:off x="457200" y="1507067"/>
            <a:ext cx="184666" cy="369332"/>
          </a:xfrm>
          <a:prstGeom prst="rect">
            <a:avLst/>
          </a:prstGeom>
          <a:noFill/>
        </p:spPr>
        <p:txBody>
          <a:bodyPr wrap="none" rtlCol="0">
            <a:spAutoFit/>
          </a:bodyPr>
          <a:lstStyle/>
          <a:p>
            <a:endParaRPr lang="en-US" dirty="0"/>
          </a:p>
        </p:txBody>
      </p:sp>
      <p:pic>
        <p:nvPicPr>
          <p:cNvPr id="2" name="Picture 1" descr="Screen Shot 2015-05-18 at 16.0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12" y="1076707"/>
            <a:ext cx="8686800" cy="5759201"/>
          </a:xfrm>
          <a:prstGeom prst="rect">
            <a:avLst/>
          </a:prstGeom>
        </p:spPr>
      </p:pic>
    </p:spTree>
    <p:extLst>
      <p:ext uri="{BB962C8B-B14F-4D97-AF65-F5344CB8AC3E}">
        <p14:creationId xmlns:p14="http://schemas.microsoft.com/office/powerpoint/2010/main" val="16875259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9" name="Picture 8" descr="Screen Shot 2014-02-07 at 3.21.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812" y="1447800"/>
            <a:ext cx="8227457" cy="5194935"/>
          </a:xfrm>
          <a:prstGeom prst="rect">
            <a:avLst/>
          </a:prstGeom>
        </p:spPr>
      </p:pic>
      <p:sp>
        <p:nvSpPr>
          <p:cNvPr id="10" name="Right Arrow 9"/>
          <p:cNvSpPr/>
          <p:nvPr/>
        </p:nvSpPr>
        <p:spPr>
          <a:xfrm>
            <a:off x="4036298" y="2971791"/>
            <a:ext cx="1422030" cy="609600"/>
          </a:xfrm>
          <a:prstGeom prst="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ular Callout 10"/>
          <p:cNvSpPr/>
          <p:nvPr/>
        </p:nvSpPr>
        <p:spPr>
          <a:xfrm>
            <a:off x="9724416" y="2666991"/>
            <a:ext cx="2031471" cy="1371600"/>
          </a:xfrm>
          <a:prstGeom prst="wedgeRectCallout">
            <a:avLst>
              <a:gd name="adj1" fmla="val -201369"/>
              <a:gd name="adj2" fmla="val -10322"/>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Drag and DROP the button the </a:t>
            </a:r>
            <a:r>
              <a:rPr lang="en-US" dirty="0" err="1" smtClean="0">
                <a:solidFill>
                  <a:prstClr val="white"/>
                </a:solidFill>
                <a:latin typeface="Calibri"/>
              </a:rPr>
              <a:t>layput</a:t>
            </a:r>
            <a:endParaRPr lang="en-US" dirty="0">
              <a:solidFill>
                <a:prstClr val="white"/>
              </a:solidFill>
              <a:latin typeface="Calibri"/>
            </a:endParaRPr>
          </a:p>
        </p:txBody>
      </p:sp>
    </p:spTree>
    <p:extLst>
      <p:ext uri="{BB962C8B-B14F-4D97-AF65-F5344CB8AC3E}">
        <p14:creationId xmlns:p14="http://schemas.microsoft.com/office/powerpoint/2010/main" val="163553559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XML file</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7" name="Rectangle 6"/>
          <p:cNvSpPr/>
          <p:nvPr/>
        </p:nvSpPr>
        <p:spPr>
          <a:xfrm>
            <a:off x="455612" y="1676400"/>
            <a:ext cx="11173090" cy="4801315"/>
          </a:xfrm>
          <a:prstGeom prst="rect">
            <a:avLst/>
          </a:prstGeom>
        </p:spPr>
        <p:txBody>
          <a:bodyPr wrap="square">
            <a:spAutoFit/>
          </a:bodyPr>
          <a:lstStyle/>
          <a:p>
            <a:r>
              <a:rPr lang="fr-FR" dirty="0">
                <a:solidFill>
                  <a:srgbClr val="008080"/>
                </a:solidFill>
                <a:latin typeface="Monaco"/>
              </a:rPr>
              <a:t>&lt;</a:t>
            </a:r>
            <a:r>
              <a:rPr lang="fr-FR" dirty="0" err="1">
                <a:solidFill>
                  <a:srgbClr val="3F7F7F"/>
                </a:solidFill>
                <a:latin typeface="Monaco"/>
              </a:rPr>
              <a:t>RelativeLayout</a:t>
            </a:r>
            <a:r>
              <a:rPr lang="fr-FR" dirty="0">
                <a:solidFill>
                  <a:srgbClr val="3F7F7F"/>
                </a:solidFill>
                <a:latin typeface="Monaco"/>
              </a:rPr>
              <a:t> </a:t>
            </a:r>
            <a:r>
              <a:rPr lang="fr-FR" dirty="0" err="1">
                <a:solidFill>
                  <a:srgbClr val="7F007F"/>
                </a:solidFill>
                <a:latin typeface="Monaco"/>
              </a:rPr>
              <a:t>xmlns:android</a:t>
            </a:r>
            <a:r>
              <a:rPr lang="fr-FR" dirty="0">
                <a:solidFill>
                  <a:srgbClr val="000000"/>
                </a:solidFill>
                <a:latin typeface="Monaco"/>
              </a:rPr>
              <a:t>=</a:t>
            </a:r>
            <a:r>
              <a:rPr lang="fr-FR" i="1" dirty="0">
                <a:solidFill>
                  <a:srgbClr val="2A00FF"/>
                </a:solidFill>
                <a:latin typeface="Monaco"/>
              </a:rPr>
              <a:t>"http://</a:t>
            </a:r>
            <a:r>
              <a:rPr lang="fr-FR" i="1" dirty="0" err="1">
                <a:solidFill>
                  <a:srgbClr val="2A00FF"/>
                </a:solidFill>
                <a:latin typeface="Monaco"/>
              </a:rPr>
              <a:t>schemas.android.com</a:t>
            </a:r>
            <a:r>
              <a:rPr lang="fr-FR" i="1" dirty="0">
                <a:solidFill>
                  <a:srgbClr val="2A00FF"/>
                </a:solidFill>
                <a:latin typeface="Monaco"/>
              </a:rPr>
              <a:t>/</a:t>
            </a:r>
            <a:r>
              <a:rPr lang="fr-FR" i="1" dirty="0" err="1">
                <a:solidFill>
                  <a:srgbClr val="2A00FF"/>
                </a:solidFill>
                <a:latin typeface="Monaco"/>
              </a:rPr>
              <a:t>apk</a:t>
            </a:r>
            <a:r>
              <a:rPr lang="fr-FR" i="1" dirty="0">
                <a:solidFill>
                  <a:srgbClr val="2A00FF"/>
                </a:solidFill>
                <a:latin typeface="Monaco"/>
              </a:rPr>
              <a:t>/</a:t>
            </a:r>
            <a:r>
              <a:rPr lang="fr-FR" i="1" dirty="0" err="1">
                <a:solidFill>
                  <a:srgbClr val="2A00FF"/>
                </a:solidFill>
                <a:latin typeface="Monaco"/>
              </a:rPr>
              <a:t>res</a:t>
            </a:r>
            <a:r>
              <a:rPr lang="fr-FR" i="1" dirty="0">
                <a:solidFill>
                  <a:srgbClr val="2A00FF"/>
                </a:solidFill>
                <a:latin typeface="Monaco"/>
              </a:rPr>
              <a:t>/</a:t>
            </a:r>
            <a:r>
              <a:rPr lang="fr-FR" i="1" dirty="0" err="1">
                <a:solidFill>
                  <a:srgbClr val="2A00FF"/>
                </a:solidFill>
                <a:latin typeface="Monaco"/>
              </a:rPr>
              <a:t>android</a:t>
            </a:r>
            <a:r>
              <a:rPr lang="fr-FR" i="1" dirty="0">
                <a:solidFill>
                  <a:srgbClr val="2A00FF"/>
                </a:solidFill>
                <a:latin typeface="Monaco"/>
              </a:rPr>
              <a:t>"</a:t>
            </a:r>
          </a:p>
          <a:p>
            <a:r>
              <a:rPr lang="fi-FI" dirty="0">
                <a:solidFill>
                  <a:prstClr val="white"/>
                </a:solidFill>
                <a:latin typeface="Monaco"/>
              </a:rPr>
              <a:t>    </a:t>
            </a:r>
            <a:r>
              <a:rPr lang="fi-FI" dirty="0" err="1">
                <a:solidFill>
                  <a:srgbClr val="7F007F"/>
                </a:solidFill>
                <a:latin typeface="Monaco"/>
              </a:rPr>
              <a:t>xmlns:tools</a:t>
            </a:r>
            <a:r>
              <a:rPr lang="fi-FI" dirty="0" err="1">
                <a:solidFill>
                  <a:srgbClr val="000000"/>
                </a:solidFill>
                <a:latin typeface="Monaco"/>
              </a:rPr>
              <a:t>=</a:t>
            </a:r>
            <a:r>
              <a:rPr lang="fi-FI" i="1" dirty="0" err="1">
                <a:solidFill>
                  <a:srgbClr val="2A00FF"/>
                </a:solidFill>
                <a:latin typeface="Monaco"/>
              </a:rPr>
              <a:t>"http://schemas.android.com/tools</a:t>
            </a:r>
            <a:r>
              <a:rPr lang="fi-FI" i="1" dirty="0">
                <a:solidFill>
                  <a:srgbClr val="2A00FF"/>
                </a:solidFill>
                <a:latin typeface="Monaco"/>
              </a:rPr>
              <a:t>"</a:t>
            </a:r>
          </a:p>
          <a:p>
            <a:r>
              <a:rPr lang="en-US" dirty="0">
                <a:solidFill>
                  <a:prstClr val="white"/>
                </a:solidFill>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en-US" dirty="0">
                <a:solidFill>
                  <a:prstClr val="white"/>
                </a:solidFill>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match_parent</a:t>
            </a:r>
            <a:r>
              <a:rPr lang="en-US" i="1" dirty="0">
                <a:solidFill>
                  <a:srgbClr val="2A00FF"/>
                </a:solidFill>
                <a:latin typeface="Monaco"/>
              </a:rPr>
              <a:t>"</a:t>
            </a:r>
          </a:p>
          <a:p>
            <a:r>
              <a:rPr lang="fr-FR" dirty="0">
                <a:solidFill>
                  <a:prstClr val="white"/>
                </a:solidFill>
                <a:latin typeface="Monaco"/>
              </a:rPr>
              <a:t>     </a:t>
            </a:r>
            <a:r>
              <a:rPr lang="fr-FR" dirty="0" err="1">
                <a:solidFill>
                  <a:srgbClr val="7F007F"/>
                </a:solidFill>
                <a:latin typeface="Monaco"/>
              </a:rPr>
              <a:t>android:id</a:t>
            </a:r>
            <a:r>
              <a:rPr lang="fr-FR" dirty="0">
                <a:solidFill>
                  <a:srgbClr val="000000"/>
                </a:solidFill>
                <a:latin typeface="Monaco"/>
              </a:rPr>
              <a:t>=</a:t>
            </a:r>
            <a:r>
              <a:rPr lang="fr-FR" i="1" dirty="0">
                <a:solidFill>
                  <a:srgbClr val="2A00FF"/>
                </a:solidFill>
                <a:latin typeface="Monaco"/>
              </a:rPr>
              <a:t>"@+id/relative"</a:t>
            </a:r>
          </a:p>
          <a:p>
            <a:r>
              <a:rPr lang="en-US" dirty="0">
                <a:solidFill>
                  <a:prstClr val="white"/>
                </a:solidFill>
                <a:latin typeface="Monaco"/>
              </a:rPr>
              <a:t>     </a:t>
            </a:r>
            <a:r>
              <a:rPr lang="en-US" dirty="0">
                <a:solidFill>
                  <a:srgbClr val="008080"/>
                </a:solidFill>
                <a:latin typeface="Monaco"/>
              </a:rPr>
              <a:t>&gt;</a:t>
            </a:r>
          </a:p>
          <a:p>
            <a:endParaRPr lang="en-US" dirty="0">
              <a:solidFill>
                <a:prstClr val="white"/>
              </a:solidFill>
              <a:latin typeface="Monaco"/>
            </a:endParaRPr>
          </a:p>
          <a:p>
            <a:r>
              <a:rPr lang="it-IT" dirty="0">
                <a:solidFill>
                  <a:srgbClr val="000000"/>
                </a:solidFill>
                <a:latin typeface="Monaco"/>
              </a:rPr>
              <a:t>    </a:t>
            </a:r>
            <a:r>
              <a:rPr lang="it-IT" dirty="0">
                <a:solidFill>
                  <a:srgbClr val="008080"/>
                </a:solidFill>
                <a:latin typeface="Monaco"/>
              </a:rPr>
              <a:t>&lt;</a:t>
            </a:r>
            <a:r>
              <a:rPr lang="it-IT" dirty="0">
                <a:solidFill>
                  <a:srgbClr val="3F7F7F"/>
                </a:solidFill>
                <a:latin typeface="Monaco"/>
              </a:rPr>
              <a:t>Button</a:t>
            </a:r>
          </a:p>
          <a:p>
            <a:r>
              <a:rPr lang="it-IT" dirty="0">
                <a:solidFill>
                  <a:prstClr val="white"/>
                </a:solidFill>
                <a:latin typeface="Monaco"/>
              </a:rPr>
              <a:t>        </a:t>
            </a:r>
            <a:r>
              <a:rPr lang="it-IT" dirty="0" err="1">
                <a:solidFill>
                  <a:srgbClr val="7F007F"/>
                </a:solidFill>
                <a:latin typeface="Monaco"/>
              </a:rPr>
              <a:t>android:id</a:t>
            </a:r>
            <a:r>
              <a:rPr lang="it-IT" dirty="0">
                <a:solidFill>
                  <a:srgbClr val="000000"/>
                </a:solidFill>
                <a:latin typeface="Monaco"/>
              </a:rPr>
              <a:t>=</a:t>
            </a:r>
            <a:r>
              <a:rPr lang="it-IT" i="1" dirty="0">
                <a:solidFill>
                  <a:srgbClr val="2A00FF"/>
                </a:solidFill>
                <a:latin typeface="Monaco"/>
              </a:rPr>
              <a:t>"@+id/button1"</a:t>
            </a:r>
          </a:p>
          <a:p>
            <a:r>
              <a:rPr lang="en-US" dirty="0">
                <a:solidFill>
                  <a:prstClr val="white"/>
                </a:solidFill>
                <a:latin typeface="Monaco"/>
              </a:rPr>
              <a:t>        </a:t>
            </a:r>
            <a:r>
              <a:rPr lang="en-US" dirty="0" err="1">
                <a:solidFill>
                  <a:srgbClr val="7F007F"/>
                </a:solidFill>
                <a:latin typeface="Monaco"/>
              </a:rPr>
              <a:t>android:layout_width</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wrap_content</a:t>
            </a:r>
            <a:r>
              <a:rPr lang="en-US" i="1" dirty="0">
                <a:solidFill>
                  <a:srgbClr val="2A00FF"/>
                </a:solidFill>
                <a:latin typeface="Monaco"/>
              </a:rPr>
              <a:t>"</a:t>
            </a:r>
          </a:p>
          <a:p>
            <a:r>
              <a:rPr lang="en-US" dirty="0">
                <a:solidFill>
                  <a:prstClr val="white"/>
                </a:solidFill>
                <a:latin typeface="Monaco"/>
              </a:rPr>
              <a:t>        </a:t>
            </a:r>
            <a:r>
              <a:rPr lang="en-US" dirty="0" err="1">
                <a:solidFill>
                  <a:srgbClr val="7F007F"/>
                </a:solidFill>
                <a:latin typeface="Monaco"/>
              </a:rPr>
              <a:t>android:layout_height</a:t>
            </a:r>
            <a:r>
              <a:rPr lang="en-US" dirty="0">
                <a:solidFill>
                  <a:srgbClr val="000000"/>
                </a:solidFill>
                <a:latin typeface="Monaco"/>
              </a:rPr>
              <a:t>=</a:t>
            </a:r>
            <a:r>
              <a:rPr lang="en-US" i="1" dirty="0">
                <a:solidFill>
                  <a:srgbClr val="2A00FF"/>
                </a:solidFill>
                <a:latin typeface="Monaco"/>
              </a:rPr>
              <a:t>"</a:t>
            </a:r>
            <a:r>
              <a:rPr lang="en-US" i="1" dirty="0" err="1">
                <a:solidFill>
                  <a:srgbClr val="2A00FF"/>
                </a:solidFill>
                <a:latin typeface="Monaco"/>
              </a:rPr>
              <a:t>wrap_content</a:t>
            </a:r>
            <a:r>
              <a:rPr lang="en-US" i="1" dirty="0">
                <a:solidFill>
                  <a:srgbClr val="2A00FF"/>
                </a:solidFill>
                <a:latin typeface="Monaco"/>
              </a:rPr>
              <a:t>"</a:t>
            </a:r>
          </a:p>
          <a:p>
            <a:r>
              <a:rPr lang="fr-FR" dirty="0">
                <a:solidFill>
                  <a:prstClr val="white"/>
                </a:solidFill>
                <a:latin typeface="Monaco"/>
              </a:rPr>
              <a:t>        </a:t>
            </a:r>
            <a:r>
              <a:rPr lang="fr-FR" dirty="0" err="1">
                <a:solidFill>
                  <a:srgbClr val="7F007F"/>
                </a:solidFill>
                <a:latin typeface="Monaco"/>
              </a:rPr>
              <a:t>android:layout_alignParentTop</a:t>
            </a:r>
            <a:r>
              <a:rPr lang="fr-FR" dirty="0">
                <a:solidFill>
                  <a:srgbClr val="000000"/>
                </a:solidFill>
                <a:latin typeface="Monaco"/>
              </a:rPr>
              <a:t>=</a:t>
            </a:r>
            <a:r>
              <a:rPr lang="fr-FR" i="1" dirty="0">
                <a:solidFill>
                  <a:srgbClr val="2A00FF"/>
                </a:solidFill>
                <a:latin typeface="Monaco"/>
              </a:rPr>
              <a:t>"</a:t>
            </a:r>
            <a:r>
              <a:rPr lang="fr-FR" i="1" dirty="0" err="1">
                <a:solidFill>
                  <a:srgbClr val="2A00FF"/>
                </a:solidFill>
                <a:latin typeface="Monaco"/>
              </a:rPr>
              <a:t>true</a:t>
            </a:r>
            <a:r>
              <a:rPr lang="fr-FR" i="1" dirty="0">
                <a:solidFill>
                  <a:srgbClr val="2A00FF"/>
                </a:solidFill>
                <a:latin typeface="Monaco"/>
              </a:rPr>
              <a:t>"</a:t>
            </a:r>
          </a:p>
          <a:p>
            <a:r>
              <a:rPr lang="fr-FR" dirty="0">
                <a:solidFill>
                  <a:prstClr val="white"/>
                </a:solidFill>
                <a:latin typeface="Monaco"/>
              </a:rPr>
              <a:t>        </a:t>
            </a:r>
            <a:r>
              <a:rPr lang="fr-FR" dirty="0" err="1">
                <a:solidFill>
                  <a:srgbClr val="7F007F"/>
                </a:solidFill>
                <a:latin typeface="Monaco"/>
              </a:rPr>
              <a:t>android:layout_centerHorizontal</a:t>
            </a:r>
            <a:r>
              <a:rPr lang="fr-FR" dirty="0">
                <a:solidFill>
                  <a:srgbClr val="000000"/>
                </a:solidFill>
                <a:latin typeface="Monaco"/>
              </a:rPr>
              <a:t>=</a:t>
            </a:r>
            <a:r>
              <a:rPr lang="fr-FR" i="1" dirty="0">
                <a:solidFill>
                  <a:srgbClr val="2A00FF"/>
                </a:solidFill>
                <a:latin typeface="Monaco"/>
              </a:rPr>
              <a:t>"</a:t>
            </a:r>
            <a:r>
              <a:rPr lang="fr-FR" i="1" dirty="0" err="1">
                <a:solidFill>
                  <a:srgbClr val="2A00FF"/>
                </a:solidFill>
                <a:latin typeface="Monaco"/>
              </a:rPr>
              <a:t>true</a:t>
            </a:r>
            <a:r>
              <a:rPr lang="fr-FR" i="1" dirty="0">
                <a:solidFill>
                  <a:srgbClr val="2A00FF"/>
                </a:solidFill>
                <a:latin typeface="Monaco"/>
              </a:rPr>
              <a:t>"</a:t>
            </a:r>
          </a:p>
          <a:p>
            <a:r>
              <a:rPr lang="fr-FR" dirty="0">
                <a:solidFill>
                  <a:prstClr val="white"/>
                </a:solidFill>
                <a:latin typeface="Monaco"/>
              </a:rPr>
              <a:t>        </a:t>
            </a:r>
            <a:r>
              <a:rPr lang="fr-FR" dirty="0" err="1">
                <a:solidFill>
                  <a:srgbClr val="7F007F"/>
                </a:solidFill>
                <a:latin typeface="Monaco"/>
              </a:rPr>
              <a:t>android:layout_marginTop</a:t>
            </a:r>
            <a:r>
              <a:rPr lang="fr-FR" dirty="0">
                <a:solidFill>
                  <a:srgbClr val="000000"/>
                </a:solidFill>
                <a:latin typeface="Monaco"/>
              </a:rPr>
              <a:t>=</a:t>
            </a:r>
            <a:r>
              <a:rPr lang="fr-FR" i="1" dirty="0">
                <a:solidFill>
                  <a:srgbClr val="2A00FF"/>
                </a:solidFill>
                <a:latin typeface="Monaco"/>
              </a:rPr>
              <a:t>"146dp"</a:t>
            </a:r>
          </a:p>
          <a:p>
            <a:r>
              <a:rPr lang="fr-FR" i="1" dirty="0">
                <a:solidFill>
                  <a:srgbClr val="2A00FF"/>
                </a:solidFill>
                <a:latin typeface="Monaco"/>
              </a:rPr>
              <a:t>        </a:t>
            </a:r>
            <a:r>
              <a:rPr lang="fr-FR" i="1" u="sng" dirty="0" err="1">
                <a:solidFill>
                  <a:srgbClr val="7F007F"/>
                </a:solidFill>
                <a:latin typeface="Monaco"/>
              </a:rPr>
              <a:t>android:text</a:t>
            </a:r>
            <a:r>
              <a:rPr lang="fr-FR" i="1" u="sng" dirty="0">
                <a:solidFill>
                  <a:srgbClr val="000000"/>
                </a:solidFill>
                <a:latin typeface="Monaco"/>
              </a:rPr>
              <a:t>=</a:t>
            </a:r>
            <a:r>
              <a:rPr lang="fr-FR" i="1" u="sng" dirty="0">
                <a:solidFill>
                  <a:srgbClr val="2A00FF"/>
                </a:solidFill>
                <a:latin typeface="Monaco"/>
              </a:rPr>
              <a:t>"</a:t>
            </a:r>
            <a:r>
              <a:rPr lang="fr-FR" i="1" u="sng" dirty="0" err="1">
                <a:solidFill>
                  <a:srgbClr val="2A00FF"/>
                </a:solidFill>
                <a:latin typeface="Monaco"/>
              </a:rPr>
              <a:t>Magic</a:t>
            </a:r>
            <a:r>
              <a:rPr lang="fr-FR" i="1" u="sng" dirty="0">
                <a:solidFill>
                  <a:srgbClr val="2A00FF"/>
                </a:solidFill>
                <a:latin typeface="Monaco"/>
              </a:rPr>
              <a:t> </a:t>
            </a:r>
            <a:r>
              <a:rPr lang="fr-FR" i="1" u="sng" dirty="0" err="1">
                <a:solidFill>
                  <a:srgbClr val="2A00FF"/>
                </a:solidFill>
                <a:latin typeface="Monaco"/>
              </a:rPr>
              <a:t>Colors</a:t>
            </a:r>
            <a:r>
              <a:rPr lang="fr-FR" i="1" u="sng" dirty="0">
                <a:solidFill>
                  <a:srgbClr val="2A00FF"/>
                </a:solidFill>
                <a:latin typeface="Monaco"/>
              </a:rPr>
              <a:t>" </a:t>
            </a:r>
            <a:r>
              <a:rPr lang="fr-FR" i="1" u="sng" dirty="0">
                <a:solidFill>
                  <a:srgbClr val="008080"/>
                </a:solidFill>
                <a:latin typeface="Monaco"/>
              </a:rPr>
              <a:t>/&gt;</a:t>
            </a:r>
          </a:p>
          <a:p>
            <a:endParaRPr lang="en-US" dirty="0">
              <a:solidFill>
                <a:prstClr val="white"/>
              </a:solidFill>
              <a:latin typeface="Monaco"/>
            </a:endParaRPr>
          </a:p>
          <a:p>
            <a:r>
              <a:rPr lang="en-US" dirty="0">
                <a:solidFill>
                  <a:srgbClr val="008080"/>
                </a:solidFill>
                <a:latin typeface="Monaco"/>
              </a:rPr>
              <a:t>&lt;/</a:t>
            </a:r>
            <a:r>
              <a:rPr lang="en-US" dirty="0" err="1">
                <a:solidFill>
                  <a:srgbClr val="3F7F7F"/>
                </a:solidFill>
                <a:latin typeface="Monaco"/>
              </a:rPr>
              <a:t>RelativeLayout</a:t>
            </a:r>
            <a:r>
              <a:rPr lang="en-US" dirty="0">
                <a:solidFill>
                  <a:srgbClr val="008080"/>
                </a:solidFill>
                <a:latin typeface="Monaco"/>
              </a:rPr>
              <a:t>&gt;</a:t>
            </a:r>
            <a:endParaRPr lang="en-US" dirty="0">
              <a:solidFill>
                <a:prstClr val="white"/>
              </a:solidFill>
              <a:latin typeface="Calibri"/>
            </a:endParaRPr>
          </a:p>
        </p:txBody>
      </p:sp>
      <p:sp>
        <p:nvSpPr>
          <p:cNvPr id="12" name="Oval 11"/>
          <p:cNvSpPr/>
          <p:nvPr/>
        </p:nvSpPr>
        <p:spPr>
          <a:xfrm>
            <a:off x="1090508" y="3429000"/>
            <a:ext cx="5891265" cy="838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Oval 12"/>
          <p:cNvSpPr/>
          <p:nvPr/>
        </p:nvSpPr>
        <p:spPr>
          <a:xfrm>
            <a:off x="684212" y="2514600"/>
            <a:ext cx="5789692" cy="685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Callout 13"/>
          <p:cNvSpPr/>
          <p:nvPr/>
        </p:nvSpPr>
        <p:spPr>
          <a:xfrm>
            <a:off x="9216390" y="2743200"/>
            <a:ext cx="2234618" cy="762000"/>
          </a:xfrm>
          <a:prstGeom prst="wedgeEllipseCallout">
            <a:avLst>
              <a:gd name="adj1" fmla="val -184318"/>
              <a:gd name="adj2" fmla="val 150510"/>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Every View has Unique ID</a:t>
            </a:r>
            <a:endParaRPr lang="en-US" dirty="0">
              <a:solidFill>
                <a:prstClr val="white"/>
              </a:solidFill>
              <a:latin typeface="Calibri"/>
            </a:endParaRPr>
          </a:p>
        </p:txBody>
      </p:sp>
    </p:spTree>
    <p:extLst>
      <p:ext uri="{BB962C8B-B14F-4D97-AF65-F5344CB8AC3E}">
        <p14:creationId xmlns:p14="http://schemas.microsoft.com/office/powerpoint/2010/main" val="20339671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err="1" smtClean="0">
                <a:solidFill>
                  <a:schemeClr val="bg1"/>
                </a:solidFill>
              </a:rPr>
              <a:t>R.java</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14" name="Oval Callout 13"/>
          <p:cNvSpPr/>
          <p:nvPr/>
        </p:nvSpPr>
        <p:spPr>
          <a:xfrm>
            <a:off x="9216390" y="2667000"/>
            <a:ext cx="2234618" cy="838200"/>
          </a:xfrm>
          <a:prstGeom prst="wedgeEllipseCallout">
            <a:avLst>
              <a:gd name="adj1" fmla="val -184318"/>
              <a:gd name="adj2" fmla="val 150510"/>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Every View has Unique binary id</a:t>
            </a:r>
            <a:endParaRPr lang="en-US" dirty="0">
              <a:solidFill>
                <a:prstClr val="white"/>
              </a:solidFill>
              <a:latin typeface="Calibri"/>
            </a:endParaRPr>
          </a:p>
        </p:txBody>
      </p:sp>
      <p:sp>
        <p:nvSpPr>
          <p:cNvPr id="10" name="Rectangle 9"/>
          <p:cNvSpPr/>
          <p:nvPr/>
        </p:nvSpPr>
        <p:spPr>
          <a:xfrm>
            <a:off x="531812" y="1981200"/>
            <a:ext cx="11071516" cy="3139321"/>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id {</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err="1">
                <a:solidFill>
                  <a:srgbClr val="7F0055"/>
                </a:solidFill>
                <a:latin typeface="Monaco"/>
              </a:rPr>
              <a:t>int</a:t>
            </a:r>
            <a:r>
              <a:rPr lang="en-US" b="1" dirty="0">
                <a:solidFill>
                  <a:srgbClr val="000000"/>
                </a:solidFill>
                <a:latin typeface="Monaco"/>
              </a:rPr>
              <a:t> </a:t>
            </a:r>
            <a:r>
              <a:rPr lang="en-US" b="1" i="1" dirty="0" err="1">
                <a:solidFill>
                  <a:srgbClr val="0000C0"/>
                </a:solidFill>
                <a:latin typeface="Monaco"/>
              </a:rPr>
              <a:t>action_settings</a:t>
            </a:r>
            <a:r>
              <a:rPr lang="en-US" b="1" i="1" dirty="0">
                <a:solidFill>
                  <a:srgbClr val="000000"/>
                </a:solidFill>
                <a:latin typeface="Monaco"/>
              </a:rPr>
              <a:t>=0x7f080002</a:t>
            </a:r>
            <a:r>
              <a:rPr lang="en-US" b="1" i="1" dirty="0" smtClean="0">
                <a:solidFill>
                  <a:srgbClr val="000000"/>
                </a:solidFill>
                <a:latin typeface="Monaco"/>
              </a:rPr>
              <a:t>;</a:t>
            </a:r>
          </a:p>
          <a:p>
            <a:endParaRPr lang="en-US" b="1" i="1" dirty="0">
              <a:solidFill>
                <a:srgbClr val="000000"/>
              </a:solidFill>
              <a:latin typeface="Monaco"/>
            </a:endParaRP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err="1">
                <a:solidFill>
                  <a:srgbClr val="7F0055"/>
                </a:solidFill>
                <a:latin typeface="Monaco"/>
              </a:rPr>
              <a:t>int</a:t>
            </a:r>
            <a:r>
              <a:rPr lang="en-US" b="1" dirty="0">
                <a:solidFill>
                  <a:srgbClr val="000000"/>
                </a:solidFill>
                <a:latin typeface="Monaco"/>
              </a:rPr>
              <a:t> </a:t>
            </a:r>
            <a:r>
              <a:rPr lang="en-US" b="1" i="1" dirty="0">
                <a:solidFill>
                  <a:srgbClr val="0000C0"/>
                </a:solidFill>
                <a:latin typeface="Monaco"/>
              </a:rPr>
              <a:t>button1</a:t>
            </a:r>
            <a:r>
              <a:rPr lang="en-US" b="1" i="1" dirty="0">
                <a:solidFill>
                  <a:srgbClr val="000000"/>
                </a:solidFill>
                <a:latin typeface="Monaco"/>
              </a:rPr>
              <a:t>=0x7f080001</a:t>
            </a:r>
            <a:r>
              <a:rPr lang="en-US" b="1" i="1" dirty="0" smtClean="0">
                <a:solidFill>
                  <a:srgbClr val="000000"/>
                </a:solidFill>
                <a:latin typeface="Monaco"/>
              </a:rPr>
              <a:t>;</a:t>
            </a:r>
          </a:p>
          <a:p>
            <a:endParaRPr lang="en-US" b="1" i="1" dirty="0">
              <a:solidFill>
                <a:srgbClr val="000000"/>
              </a:solidFill>
              <a:latin typeface="Monaco"/>
            </a:endParaRP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err="1">
                <a:solidFill>
                  <a:srgbClr val="7F0055"/>
                </a:solidFill>
                <a:latin typeface="Monaco"/>
              </a:rPr>
              <a:t>int</a:t>
            </a:r>
            <a:r>
              <a:rPr lang="en-US" b="1" dirty="0">
                <a:solidFill>
                  <a:srgbClr val="000000"/>
                </a:solidFill>
                <a:latin typeface="Monaco"/>
              </a:rPr>
              <a:t> </a:t>
            </a:r>
            <a:r>
              <a:rPr lang="en-US" b="1" i="1" dirty="0">
                <a:solidFill>
                  <a:srgbClr val="0000C0"/>
                </a:solidFill>
                <a:latin typeface="Monaco"/>
              </a:rPr>
              <a:t>relative</a:t>
            </a:r>
            <a:r>
              <a:rPr lang="en-US" b="1" i="1" dirty="0">
                <a:solidFill>
                  <a:srgbClr val="000000"/>
                </a:solidFill>
                <a:latin typeface="Monaco"/>
              </a:rPr>
              <a:t>=0x7f080000;</a:t>
            </a:r>
          </a:p>
          <a:p>
            <a:r>
              <a:rPr lang="en-US" dirty="0">
                <a:solidFill>
                  <a:srgbClr val="000000"/>
                </a:solidFill>
                <a:latin typeface="Monaco"/>
              </a:rPr>
              <a:t>    </a:t>
            </a:r>
            <a:r>
              <a:rPr lang="en-US" dirty="0" smtClean="0">
                <a:solidFill>
                  <a:srgbClr val="000000"/>
                </a:solidFill>
                <a:latin typeface="Monaco"/>
              </a:rPr>
              <a:t>}</a:t>
            </a:r>
          </a:p>
          <a:p>
            <a:endParaRPr lang="en-US" dirty="0">
              <a:solidFill>
                <a:srgbClr val="000000"/>
              </a:solidFill>
              <a:latin typeface="Monaco"/>
            </a:endParaRP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layout {</a:t>
            </a:r>
          </a:p>
          <a:p>
            <a:r>
              <a:rPr lang="en-US" dirty="0">
                <a:solidFill>
                  <a:srgbClr val="000000"/>
                </a:solidFill>
                <a:latin typeface="Monaco"/>
              </a:rPr>
              <a:t>        </a:t>
            </a:r>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static</a:t>
            </a:r>
            <a:r>
              <a:rPr lang="en-US" b="1" dirty="0">
                <a:solidFill>
                  <a:srgbClr val="000000"/>
                </a:solidFill>
                <a:latin typeface="Monaco"/>
              </a:rPr>
              <a:t> </a:t>
            </a:r>
            <a:r>
              <a:rPr lang="en-US" b="1" dirty="0">
                <a:solidFill>
                  <a:srgbClr val="7F0055"/>
                </a:solidFill>
                <a:latin typeface="Monaco"/>
              </a:rPr>
              <a:t>final</a:t>
            </a:r>
            <a:r>
              <a:rPr lang="en-US" b="1" dirty="0">
                <a:solidFill>
                  <a:srgbClr val="000000"/>
                </a:solidFill>
                <a:latin typeface="Monaco"/>
              </a:rPr>
              <a:t> </a:t>
            </a:r>
            <a:r>
              <a:rPr lang="en-US" b="1" dirty="0" err="1">
                <a:solidFill>
                  <a:srgbClr val="7F0055"/>
                </a:solidFill>
                <a:latin typeface="Monaco"/>
              </a:rPr>
              <a:t>int</a:t>
            </a:r>
            <a:r>
              <a:rPr lang="en-US" b="1" dirty="0">
                <a:solidFill>
                  <a:srgbClr val="000000"/>
                </a:solidFill>
                <a:latin typeface="Monaco"/>
              </a:rPr>
              <a:t> </a:t>
            </a:r>
            <a:r>
              <a:rPr lang="en-US" b="1" i="1" dirty="0" err="1">
                <a:solidFill>
                  <a:srgbClr val="0000C0"/>
                </a:solidFill>
                <a:latin typeface="Monaco"/>
              </a:rPr>
              <a:t>activity_main</a:t>
            </a:r>
            <a:r>
              <a:rPr lang="en-US" b="1" i="1" dirty="0">
                <a:solidFill>
                  <a:srgbClr val="000000"/>
                </a:solidFill>
                <a:latin typeface="Monaco"/>
              </a:rPr>
              <a:t>=0x7f030000;</a:t>
            </a:r>
          </a:p>
          <a:p>
            <a:r>
              <a:rPr lang="en-US" dirty="0">
                <a:solidFill>
                  <a:srgbClr val="000000"/>
                </a:solidFill>
                <a:latin typeface="Monaco"/>
              </a:rPr>
              <a:t>    }</a:t>
            </a:r>
            <a:endParaRPr lang="en-US" dirty="0">
              <a:solidFill>
                <a:prstClr val="white"/>
              </a:solidFill>
              <a:latin typeface="Calibri"/>
            </a:endParaRPr>
          </a:p>
        </p:txBody>
      </p:sp>
    </p:spTree>
    <p:extLst>
      <p:ext uri="{BB962C8B-B14F-4D97-AF65-F5344CB8AC3E}">
        <p14:creationId xmlns:p14="http://schemas.microsoft.com/office/powerpoint/2010/main" val="314530328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Create object</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6" name="Rectangle 5"/>
          <p:cNvSpPr/>
          <p:nvPr/>
        </p:nvSpPr>
        <p:spPr>
          <a:xfrm>
            <a:off x="303212" y="1752600"/>
            <a:ext cx="11376237" cy="2862323"/>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a:t>
            </a:r>
            <a:r>
              <a:rPr lang="en-US" b="1" dirty="0" err="1">
                <a:solidFill>
                  <a:srgbClr val="000000"/>
                </a:solidFill>
                <a:latin typeface="Monaco"/>
              </a:rPr>
              <a:t>MainActivity</a:t>
            </a:r>
            <a:r>
              <a:rPr lang="en-US" b="1" dirty="0">
                <a:solidFill>
                  <a:srgbClr val="000000"/>
                </a:solidFill>
                <a:latin typeface="Monaco"/>
              </a:rPr>
              <a:t> </a:t>
            </a:r>
            <a:r>
              <a:rPr lang="en-US" b="1" dirty="0">
                <a:solidFill>
                  <a:srgbClr val="7F0055"/>
                </a:solidFill>
                <a:latin typeface="Monaco"/>
              </a:rPr>
              <a:t>extends</a:t>
            </a:r>
            <a:r>
              <a:rPr lang="en-US" b="1" dirty="0">
                <a:solidFill>
                  <a:srgbClr val="000000"/>
                </a:solidFill>
                <a:latin typeface="Monaco"/>
              </a:rPr>
              <a:t> Activity </a:t>
            </a:r>
            <a:r>
              <a:rPr lang="en-US" b="1" dirty="0" smtClean="0">
                <a:solidFill>
                  <a:srgbClr val="000000"/>
                </a:solidFill>
                <a:latin typeface="Monaco"/>
              </a:rPr>
              <a:t>{</a:t>
            </a:r>
          </a:p>
          <a:p>
            <a:endParaRPr lang="en-US" b="1" dirty="0" smtClean="0">
              <a:solidFill>
                <a:srgbClr val="000000"/>
              </a:solidFill>
              <a:latin typeface="Monaco"/>
            </a:endParaRPr>
          </a:p>
          <a:p>
            <a:r>
              <a:rPr lang="en-US" b="1" dirty="0" smtClean="0">
                <a:solidFill>
                  <a:srgbClr val="000000"/>
                </a:solidFill>
                <a:latin typeface="Monaco"/>
              </a:rPr>
              <a:t>//Step 1 create objects</a:t>
            </a:r>
            <a:endParaRPr lang="en-US" b="1" dirty="0">
              <a:solidFill>
                <a:srgbClr val="000000"/>
              </a:solidFill>
              <a:latin typeface="Monaco"/>
            </a:endParaRPr>
          </a:p>
          <a:p>
            <a:r>
              <a:rPr lang="en-US" dirty="0" err="1">
                <a:solidFill>
                  <a:srgbClr val="000000"/>
                </a:solidFill>
                <a:latin typeface="Monaco"/>
              </a:rPr>
              <a:t>RelativeLayout</a:t>
            </a:r>
            <a:r>
              <a:rPr lang="en-US" dirty="0">
                <a:solidFill>
                  <a:srgbClr val="000000"/>
                </a:solidFill>
                <a:latin typeface="Monaco"/>
              </a:rPr>
              <a:t> </a:t>
            </a:r>
            <a:r>
              <a:rPr lang="en-US" dirty="0" err="1">
                <a:solidFill>
                  <a:srgbClr val="0000C0"/>
                </a:solidFill>
                <a:latin typeface="Monaco"/>
              </a:rPr>
              <a:t>rl</a:t>
            </a:r>
            <a:r>
              <a:rPr lang="en-US" dirty="0">
                <a:solidFill>
                  <a:srgbClr val="000000"/>
                </a:solidFill>
                <a:latin typeface="Monaco"/>
              </a:rPr>
              <a:t>;</a:t>
            </a:r>
          </a:p>
          <a:p>
            <a:r>
              <a:rPr lang="it-IT" dirty="0">
                <a:solidFill>
                  <a:srgbClr val="000000"/>
                </a:solidFill>
                <a:latin typeface="Monaco"/>
              </a:rPr>
              <a:t>Button </a:t>
            </a:r>
            <a:r>
              <a:rPr lang="it-IT" dirty="0" err="1">
                <a:solidFill>
                  <a:srgbClr val="0000C0"/>
                </a:solidFill>
                <a:latin typeface="Monaco"/>
              </a:rPr>
              <a:t>btn</a:t>
            </a:r>
            <a:r>
              <a:rPr lang="it-IT" dirty="0" smtClean="0">
                <a:solidFill>
                  <a:srgbClr val="000000"/>
                </a:solidFill>
                <a:latin typeface="Monaco"/>
              </a:rPr>
              <a:t>;</a:t>
            </a:r>
          </a:p>
          <a:p>
            <a:endParaRPr lang="it-IT" dirty="0">
              <a:solidFill>
                <a:srgbClr val="000000"/>
              </a:solidFill>
              <a:latin typeface="Monaco"/>
            </a:endParaRPr>
          </a:p>
          <a:p>
            <a:r>
              <a:rPr lang="en-US" dirty="0">
                <a:solidFill>
                  <a:srgbClr val="000000"/>
                </a:solidFill>
                <a:latin typeface="Monaco"/>
              </a:rPr>
              <a:t>	</a:t>
            </a:r>
            <a:r>
              <a:rPr lang="en-US" dirty="0">
                <a:solidFill>
                  <a:srgbClr val="646464"/>
                </a:solidFill>
                <a:latin typeface="Monaco"/>
              </a:rPr>
              <a:t>@Override</a:t>
            </a:r>
          </a:p>
          <a:p>
            <a:r>
              <a:rPr lang="en-US" dirty="0">
                <a:solidFill>
                  <a:srgbClr val="000000"/>
                </a:solidFill>
                <a:latin typeface="Monaco"/>
              </a:rPr>
              <a:t>	</a:t>
            </a:r>
            <a:r>
              <a:rPr lang="en-US" b="1" dirty="0">
                <a:solidFill>
                  <a:srgbClr val="7F0055"/>
                </a:solidFill>
                <a:latin typeface="Monaco"/>
              </a:rPr>
              <a:t>protected</a:t>
            </a:r>
            <a:r>
              <a:rPr lang="en-US" b="1" dirty="0">
                <a:solidFill>
                  <a:srgbClr val="000000"/>
                </a:solidFill>
                <a:latin typeface="Monaco"/>
              </a:rPr>
              <a:t> </a:t>
            </a:r>
            <a:r>
              <a:rPr lang="en-US" b="1" dirty="0">
                <a:solidFill>
                  <a:srgbClr val="7F0055"/>
                </a:solidFill>
                <a:latin typeface="Monaco"/>
              </a:rPr>
              <a:t>void</a:t>
            </a:r>
            <a:r>
              <a:rPr lang="en-US" b="1" dirty="0">
                <a:solidFill>
                  <a:srgbClr val="000000"/>
                </a:solidFill>
                <a:latin typeface="Monaco"/>
              </a:rPr>
              <a:t> </a:t>
            </a:r>
            <a:r>
              <a:rPr lang="en-US" b="1" dirty="0" err="1">
                <a:solidFill>
                  <a:srgbClr val="000000"/>
                </a:solidFill>
                <a:latin typeface="Monaco"/>
              </a:rPr>
              <a:t>onCreate</a:t>
            </a:r>
            <a:r>
              <a:rPr lang="en-US" b="1" dirty="0">
                <a:solidFill>
                  <a:srgbClr val="000000"/>
                </a:solidFill>
                <a:latin typeface="Monaco"/>
              </a:rPr>
              <a:t>(Bundle </a:t>
            </a:r>
            <a:r>
              <a:rPr lang="en-US" b="1" dirty="0" err="1">
                <a:solidFill>
                  <a:srgbClr val="000000"/>
                </a:solidFill>
                <a:latin typeface="Monaco"/>
              </a:rPr>
              <a:t>savedInstanceState</a:t>
            </a:r>
            <a:r>
              <a:rPr lang="en-US" b="1" dirty="0">
                <a:solidFill>
                  <a:srgbClr val="000000"/>
                </a:solidFill>
                <a:latin typeface="Monaco"/>
              </a:rPr>
              <a:t>) {</a:t>
            </a:r>
          </a:p>
          <a:p>
            <a:r>
              <a:rPr lang="en-US" dirty="0">
                <a:solidFill>
                  <a:srgbClr val="000000"/>
                </a:solidFill>
                <a:latin typeface="Monaco"/>
              </a:rPr>
              <a:t>		</a:t>
            </a:r>
            <a:r>
              <a:rPr lang="en-US" b="1" dirty="0" err="1">
                <a:solidFill>
                  <a:srgbClr val="7F0055"/>
                </a:solidFill>
                <a:latin typeface="Monaco"/>
              </a:rPr>
              <a:t>super</a:t>
            </a:r>
            <a:r>
              <a:rPr lang="en-US" b="1" dirty="0" err="1">
                <a:solidFill>
                  <a:srgbClr val="000000"/>
                </a:solidFill>
                <a:latin typeface="Monaco"/>
              </a:rPr>
              <a:t>.onCreate</a:t>
            </a:r>
            <a:r>
              <a:rPr lang="en-US" b="1" dirty="0">
                <a:solidFill>
                  <a:srgbClr val="000000"/>
                </a:solidFill>
                <a:latin typeface="Monaco"/>
              </a:rPr>
              <a:t>(</a:t>
            </a:r>
            <a:r>
              <a:rPr lang="en-US" b="1" dirty="0" err="1">
                <a:solidFill>
                  <a:srgbClr val="000000"/>
                </a:solidFill>
                <a:latin typeface="Monaco"/>
              </a:rPr>
              <a:t>savedInstanceState</a:t>
            </a:r>
            <a:r>
              <a:rPr lang="en-US" b="1" dirty="0">
                <a:solidFill>
                  <a:srgbClr val="000000"/>
                </a:solidFill>
                <a:latin typeface="Monaco"/>
              </a:rPr>
              <a:t>);</a:t>
            </a:r>
          </a:p>
          <a:p>
            <a:r>
              <a:rPr lang="en-US" dirty="0">
                <a:solidFill>
                  <a:srgbClr val="000000"/>
                </a:solidFill>
                <a:latin typeface="Monaco"/>
              </a:rPr>
              <a:t>		</a:t>
            </a:r>
            <a:r>
              <a:rPr lang="en-US" dirty="0" err="1">
                <a:solidFill>
                  <a:srgbClr val="000000"/>
                </a:solidFill>
                <a:latin typeface="Monaco"/>
              </a:rPr>
              <a:t>setContentView</a:t>
            </a:r>
            <a:r>
              <a:rPr lang="en-US" dirty="0">
                <a:solidFill>
                  <a:srgbClr val="000000"/>
                </a:solidFill>
                <a:latin typeface="Monaco"/>
              </a:rPr>
              <a:t>(</a:t>
            </a:r>
            <a:r>
              <a:rPr lang="en-US" dirty="0" err="1">
                <a:solidFill>
                  <a:srgbClr val="000000"/>
                </a:solidFill>
                <a:latin typeface="Monaco"/>
              </a:rPr>
              <a:t>R.layout.</a:t>
            </a:r>
            <a:r>
              <a:rPr lang="en-US" i="1" dirty="0" err="1">
                <a:solidFill>
                  <a:srgbClr val="0000C0"/>
                </a:solidFill>
                <a:latin typeface="Monaco"/>
              </a:rPr>
              <a:t>activity_main</a:t>
            </a:r>
            <a:r>
              <a:rPr lang="en-US" i="1" dirty="0">
                <a:solidFill>
                  <a:srgbClr val="000000"/>
                </a:solidFill>
                <a:latin typeface="Monaco"/>
              </a:rPr>
              <a:t>);</a:t>
            </a:r>
            <a:endParaRPr lang="en-US" dirty="0">
              <a:solidFill>
                <a:srgbClr val="000000"/>
              </a:solidFill>
              <a:latin typeface="Monaco"/>
            </a:endParaRPr>
          </a:p>
        </p:txBody>
      </p:sp>
      <p:sp>
        <p:nvSpPr>
          <p:cNvPr id="7" name="Rounded Rectangular Callout 6"/>
          <p:cNvSpPr/>
          <p:nvPr/>
        </p:nvSpPr>
        <p:spPr>
          <a:xfrm>
            <a:off x="7770812" y="2209800"/>
            <a:ext cx="3859795" cy="685800"/>
          </a:xfrm>
          <a:prstGeom prst="wedgeRoundRectCallout">
            <a:avLst>
              <a:gd name="adj1" fmla="val -148173"/>
              <a:gd name="adj2" fmla="val 27642"/>
              <a:gd name="adj3" fmla="val 16667"/>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prstClr val="white"/>
                </a:solidFill>
                <a:latin typeface="Calibri"/>
              </a:rPr>
              <a:t>Two Objects as will use </a:t>
            </a:r>
          </a:p>
          <a:p>
            <a:r>
              <a:rPr lang="en-US" dirty="0">
                <a:solidFill>
                  <a:prstClr val="white"/>
                </a:solidFill>
                <a:latin typeface="Calibri"/>
              </a:rPr>
              <a:t>Button and </a:t>
            </a:r>
            <a:r>
              <a:rPr lang="en-US" dirty="0" smtClean="0">
                <a:solidFill>
                  <a:prstClr val="white"/>
                </a:solidFill>
                <a:latin typeface="Calibri"/>
              </a:rPr>
              <a:t>Relative layout</a:t>
            </a:r>
            <a:endParaRPr lang="en-US" dirty="0">
              <a:solidFill>
                <a:prstClr val="white"/>
              </a:solidFill>
              <a:latin typeface="Calibri"/>
            </a:endParaRPr>
          </a:p>
          <a:p>
            <a:pPr algn="ctr"/>
            <a:endParaRPr lang="en-US" dirty="0">
              <a:solidFill>
                <a:prstClr val="white"/>
              </a:solidFill>
              <a:latin typeface="Calibri"/>
            </a:endParaRPr>
          </a:p>
        </p:txBody>
      </p:sp>
    </p:spTree>
    <p:extLst>
      <p:ext uri="{BB962C8B-B14F-4D97-AF65-F5344CB8AC3E}">
        <p14:creationId xmlns:p14="http://schemas.microsoft.com/office/powerpoint/2010/main" val="40284645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Connect id to objects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9" name="Rectangle 8"/>
          <p:cNvSpPr/>
          <p:nvPr/>
        </p:nvSpPr>
        <p:spPr>
          <a:xfrm>
            <a:off x="303212" y="1524000"/>
            <a:ext cx="11376237" cy="4247317"/>
          </a:xfrm>
          <a:prstGeom prst="rect">
            <a:avLst/>
          </a:prstGeom>
        </p:spPr>
        <p:txBody>
          <a:bodyPr wrap="square">
            <a:spAutoFit/>
          </a:bodyPr>
          <a:lstStyle/>
          <a:p>
            <a:r>
              <a:rPr lang="en-US" b="1" dirty="0">
                <a:solidFill>
                  <a:srgbClr val="7F0055"/>
                </a:solidFill>
                <a:latin typeface="Monaco"/>
              </a:rPr>
              <a:t>public</a:t>
            </a:r>
            <a:r>
              <a:rPr lang="en-US" b="1" dirty="0">
                <a:solidFill>
                  <a:srgbClr val="000000"/>
                </a:solidFill>
                <a:latin typeface="Monaco"/>
              </a:rPr>
              <a:t> </a:t>
            </a:r>
            <a:r>
              <a:rPr lang="en-US" b="1" dirty="0">
                <a:solidFill>
                  <a:srgbClr val="7F0055"/>
                </a:solidFill>
                <a:latin typeface="Monaco"/>
              </a:rPr>
              <a:t>class</a:t>
            </a:r>
            <a:r>
              <a:rPr lang="en-US" b="1" dirty="0">
                <a:solidFill>
                  <a:srgbClr val="000000"/>
                </a:solidFill>
                <a:latin typeface="Monaco"/>
              </a:rPr>
              <a:t> </a:t>
            </a:r>
            <a:r>
              <a:rPr lang="en-US" b="1" dirty="0" err="1">
                <a:solidFill>
                  <a:srgbClr val="000000"/>
                </a:solidFill>
                <a:latin typeface="Monaco"/>
              </a:rPr>
              <a:t>MainActivity</a:t>
            </a:r>
            <a:r>
              <a:rPr lang="en-US" b="1" dirty="0">
                <a:solidFill>
                  <a:srgbClr val="000000"/>
                </a:solidFill>
                <a:latin typeface="Monaco"/>
              </a:rPr>
              <a:t> </a:t>
            </a:r>
            <a:r>
              <a:rPr lang="en-US" b="1" dirty="0">
                <a:solidFill>
                  <a:srgbClr val="7F0055"/>
                </a:solidFill>
                <a:latin typeface="Monaco"/>
              </a:rPr>
              <a:t>extends</a:t>
            </a:r>
            <a:r>
              <a:rPr lang="en-US" b="1" dirty="0">
                <a:solidFill>
                  <a:srgbClr val="000000"/>
                </a:solidFill>
                <a:latin typeface="Monaco"/>
              </a:rPr>
              <a:t> Activity {</a:t>
            </a:r>
          </a:p>
          <a:p>
            <a:r>
              <a:rPr lang="en-US" dirty="0">
                <a:solidFill>
                  <a:srgbClr val="3F7F5F"/>
                </a:solidFill>
                <a:latin typeface="Monaco"/>
              </a:rPr>
              <a:t>//STEP 1 : CREATE OBJECTS</a:t>
            </a:r>
          </a:p>
          <a:p>
            <a:r>
              <a:rPr lang="en-US" dirty="0">
                <a:solidFill>
                  <a:srgbClr val="000000"/>
                </a:solidFill>
                <a:latin typeface="Monaco"/>
              </a:rPr>
              <a:t>	</a:t>
            </a:r>
            <a:r>
              <a:rPr lang="en-US" dirty="0" err="1">
                <a:solidFill>
                  <a:srgbClr val="000000"/>
                </a:solidFill>
                <a:latin typeface="Monaco"/>
              </a:rPr>
              <a:t>RelativeLayout</a:t>
            </a:r>
            <a:r>
              <a:rPr lang="en-US" dirty="0">
                <a:solidFill>
                  <a:srgbClr val="000000"/>
                </a:solidFill>
                <a:latin typeface="Monaco"/>
              </a:rPr>
              <a:t> </a:t>
            </a:r>
            <a:r>
              <a:rPr lang="en-US" dirty="0" err="1">
                <a:solidFill>
                  <a:srgbClr val="0000C0"/>
                </a:solidFill>
                <a:latin typeface="Monaco"/>
              </a:rPr>
              <a:t>relScreen</a:t>
            </a:r>
            <a:r>
              <a:rPr lang="en-US" dirty="0">
                <a:solidFill>
                  <a:srgbClr val="000000"/>
                </a:solidFill>
                <a:latin typeface="Monaco"/>
              </a:rPr>
              <a:t>;</a:t>
            </a:r>
          </a:p>
          <a:p>
            <a:r>
              <a:rPr lang="it-IT" dirty="0">
                <a:solidFill>
                  <a:srgbClr val="000000"/>
                </a:solidFill>
                <a:latin typeface="Monaco"/>
              </a:rPr>
              <a:t>	Button </a:t>
            </a:r>
            <a:r>
              <a:rPr lang="it-IT" dirty="0" err="1">
                <a:solidFill>
                  <a:srgbClr val="0000C0"/>
                </a:solidFill>
                <a:latin typeface="Monaco"/>
              </a:rPr>
              <a:t>btnChange</a:t>
            </a:r>
            <a:r>
              <a:rPr lang="it-IT" dirty="0" smtClean="0">
                <a:solidFill>
                  <a:srgbClr val="000000"/>
                </a:solidFill>
                <a:latin typeface="Monaco"/>
              </a:rPr>
              <a:t>;</a:t>
            </a:r>
          </a:p>
          <a:p>
            <a:endParaRPr lang="it-IT" dirty="0">
              <a:solidFill>
                <a:srgbClr val="000000"/>
              </a:solidFill>
              <a:latin typeface="Monaco"/>
            </a:endParaRPr>
          </a:p>
          <a:p>
            <a:endParaRPr lang="it-IT" dirty="0">
              <a:solidFill>
                <a:srgbClr val="000000"/>
              </a:solidFill>
              <a:latin typeface="Monaco"/>
            </a:endParaRPr>
          </a:p>
          <a:p>
            <a:r>
              <a:rPr lang="en-US" dirty="0" smtClean="0">
                <a:solidFill>
                  <a:srgbClr val="646464"/>
                </a:solidFill>
                <a:latin typeface="Monaco"/>
              </a:rPr>
              <a:t>@</a:t>
            </a:r>
            <a:r>
              <a:rPr lang="en-US" dirty="0">
                <a:solidFill>
                  <a:srgbClr val="646464"/>
                </a:solidFill>
                <a:latin typeface="Monaco"/>
              </a:rPr>
              <a:t>Override</a:t>
            </a:r>
          </a:p>
          <a:p>
            <a:r>
              <a:rPr lang="en-US" b="1" dirty="0" smtClean="0">
                <a:solidFill>
                  <a:srgbClr val="7F0055"/>
                </a:solidFill>
                <a:latin typeface="Monaco"/>
              </a:rPr>
              <a:t>protected</a:t>
            </a:r>
            <a:r>
              <a:rPr lang="en-US" b="1" dirty="0" smtClean="0">
                <a:solidFill>
                  <a:srgbClr val="000000"/>
                </a:solidFill>
                <a:latin typeface="Monaco"/>
              </a:rPr>
              <a:t> </a:t>
            </a:r>
            <a:r>
              <a:rPr lang="en-US" b="1" dirty="0">
                <a:solidFill>
                  <a:srgbClr val="7F0055"/>
                </a:solidFill>
                <a:latin typeface="Monaco"/>
              </a:rPr>
              <a:t>void</a:t>
            </a:r>
            <a:r>
              <a:rPr lang="en-US" b="1" dirty="0">
                <a:solidFill>
                  <a:srgbClr val="000000"/>
                </a:solidFill>
                <a:latin typeface="Monaco"/>
              </a:rPr>
              <a:t> </a:t>
            </a:r>
            <a:r>
              <a:rPr lang="en-US" b="1" dirty="0" err="1">
                <a:solidFill>
                  <a:srgbClr val="000000"/>
                </a:solidFill>
                <a:latin typeface="Monaco"/>
              </a:rPr>
              <a:t>onCreate</a:t>
            </a:r>
            <a:r>
              <a:rPr lang="en-US" b="1" dirty="0">
                <a:solidFill>
                  <a:srgbClr val="000000"/>
                </a:solidFill>
                <a:latin typeface="Monaco"/>
              </a:rPr>
              <a:t>(Bundle </a:t>
            </a:r>
            <a:r>
              <a:rPr lang="en-US" b="1" dirty="0" err="1">
                <a:solidFill>
                  <a:srgbClr val="000000"/>
                </a:solidFill>
                <a:latin typeface="Monaco"/>
              </a:rPr>
              <a:t>savedInstanceState</a:t>
            </a:r>
            <a:r>
              <a:rPr lang="en-US" b="1" dirty="0">
                <a:solidFill>
                  <a:srgbClr val="000000"/>
                </a:solidFill>
                <a:latin typeface="Monaco"/>
              </a:rPr>
              <a:t>) {</a:t>
            </a:r>
          </a:p>
          <a:p>
            <a:r>
              <a:rPr lang="en-US" dirty="0">
                <a:solidFill>
                  <a:srgbClr val="000000"/>
                </a:solidFill>
                <a:latin typeface="Monaco"/>
              </a:rPr>
              <a:t>	</a:t>
            </a:r>
            <a:r>
              <a:rPr lang="en-US" b="1" dirty="0" err="1" smtClean="0">
                <a:solidFill>
                  <a:srgbClr val="7F0055"/>
                </a:solidFill>
                <a:latin typeface="Monaco"/>
              </a:rPr>
              <a:t>super</a:t>
            </a:r>
            <a:r>
              <a:rPr lang="en-US" b="1" dirty="0" err="1" smtClean="0">
                <a:solidFill>
                  <a:srgbClr val="000000"/>
                </a:solidFill>
                <a:latin typeface="Monaco"/>
              </a:rPr>
              <a:t>.onCreate</a:t>
            </a:r>
            <a:r>
              <a:rPr lang="en-US" b="1" dirty="0">
                <a:solidFill>
                  <a:srgbClr val="000000"/>
                </a:solidFill>
                <a:latin typeface="Monaco"/>
              </a:rPr>
              <a:t>(</a:t>
            </a:r>
            <a:r>
              <a:rPr lang="en-US" b="1" dirty="0" err="1">
                <a:solidFill>
                  <a:srgbClr val="000000"/>
                </a:solidFill>
                <a:latin typeface="Monaco"/>
              </a:rPr>
              <a:t>savedInstanceState</a:t>
            </a:r>
            <a:r>
              <a:rPr lang="en-US" b="1" dirty="0">
                <a:solidFill>
                  <a:srgbClr val="000000"/>
                </a:solidFill>
                <a:latin typeface="Monaco"/>
              </a:rPr>
              <a:t>)</a:t>
            </a:r>
            <a:r>
              <a:rPr lang="en-US" b="1" dirty="0" smtClean="0">
                <a:solidFill>
                  <a:srgbClr val="000000"/>
                </a:solidFill>
                <a:latin typeface="Monaco"/>
              </a:rPr>
              <a:t>;</a:t>
            </a:r>
          </a:p>
          <a:p>
            <a:endParaRPr lang="en-US" b="1" dirty="0">
              <a:solidFill>
                <a:srgbClr val="000000"/>
              </a:solidFill>
              <a:latin typeface="Monaco"/>
            </a:endParaRPr>
          </a:p>
          <a:p>
            <a:r>
              <a:rPr lang="en-US" dirty="0" err="1" smtClean="0">
                <a:solidFill>
                  <a:srgbClr val="000000"/>
                </a:solidFill>
                <a:latin typeface="Monaco"/>
              </a:rPr>
              <a:t>setContentView</a:t>
            </a:r>
            <a:r>
              <a:rPr lang="en-US" dirty="0">
                <a:solidFill>
                  <a:srgbClr val="000000"/>
                </a:solidFill>
                <a:latin typeface="Monaco"/>
              </a:rPr>
              <a:t>(</a:t>
            </a:r>
            <a:r>
              <a:rPr lang="en-US" dirty="0" err="1">
                <a:solidFill>
                  <a:srgbClr val="000000"/>
                </a:solidFill>
                <a:latin typeface="Monaco"/>
              </a:rPr>
              <a:t>R.layout.</a:t>
            </a:r>
            <a:r>
              <a:rPr lang="en-US" i="1" dirty="0" err="1">
                <a:solidFill>
                  <a:srgbClr val="0000C0"/>
                </a:solidFill>
                <a:latin typeface="Monaco"/>
              </a:rPr>
              <a:t>activity_main</a:t>
            </a:r>
            <a:r>
              <a:rPr lang="en-US" i="1" dirty="0">
                <a:solidFill>
                  <a:srgbClr val="000000"/>
                </a:solidFill>
                <a:latin typeface="Monaco"/>
              </a:rPr>
              <a:t>)</a:t>
            </a:r>
            <a:r>
              <a:rPr lang="en-US" i="1" dirty="0" smtClean="0">
                <a:solidFill>
                  <a:srgbClr val="000000"/>
                </a:solidFill>
                <a:latin typeface="Monaco"/>
              </a:rPr>
              <a:t>;</a:t>
            </a:r>
          </a:p>
          <a:p>
            <a:endParaRPr lang="en-US" i="1" dirty="0">
              <a:solidFill>
                <a:srgbClr val="000000"/>
              </a:solidFill>
              <a:latin typeface="Monaco"/>
            </a:endParaRPr>
          </a:p>
          <a:p>
            <a:r>
              <a:rPr lang="pt-BR" dirty="0" smtClean="0">
                <a:solidFill>
                  <a:srgbClr val="3F7F5F"/>
                </a:solidFill>
                <a:latin typeface="Monaco"/>
              </a:rPr>
              <a:t>/</a:t>
            </a:r>
            <a:r>
              <a:rPr lang="pt-BR" dirty="0">
                <a:solidFill>
                  <a:srgbClr val="3F7F5F"/>
                </a:solidFill>
                <a:latin typeface="Monaco"/>
              </a:rPr>
              <a:t>/STEP 2 : CONNECT OBJECTS TO ID </a:t>
            </a:r>
          </a:p>
          <a:p>
            <a:r>
              <a:rPr lang="en-US" dirty="0" err="1" smtClean="0">
                <a:solidFill>
                  <a:srgbClr val="0000C0"/>
                </a:solidFill>
                <a:latin typeface="Monaco"/>
              </a:rPr>
              <a:t>relScreen</a:t>
            </a:r>
            <a:r>
              <a:rPr lang="en-US" dirty="0">
                <a:solidFill>
                  <a:srgbClr val="000000"/>
                </a:solidFill>
                <a:latin typeface="Monaco"/>
              </a:rPr>
              <a:t>=(</a:t>
            </a:r>
            <a:r>
              <a:rPr lang="en-US" dirty="0" err="1">
                <a:solidFill>
                  <a:srgbClr val="000000"/>
                </a:solidFill>
                <a:latin typeface="Monaco"/>
              </a:rPr>
              <a:t>RelativeLayout</a:t>
            </a:r>
            <a:r>
              <a:rPr lang="en-US" dirty="0">
                <a:solidFill>
                  <a:srgbClr val="000000"/>
                </a:solidFill>
                <a:latin typeface="Monaco"/>
              </a:rPr>
              <a:t>)</a:t>
            </a:r>
            <a:r>
              <a:rPr lang="en-US" dirty="0" err="1">
                <a:solidFill>
                  <a:srgbClr val="000000"/>
                </a:solidFill>
                <a:latin typeface="Monaco"/>
              </a:rPr>
              <a:t>findViewById</a:t>
            </a:r>
            <a:r>
              <a:rPr lang="en-US" dirty="0">
                <a:solidFill>
                  <a:srgbClr val="000000"/>
                </a:solidFill>
                <a:latin typeface="Monaco"/>
              </a:rPr>
              <a:t>(</a:t>
            </a:r>
            <a:r>
              <a:rPr lang="en-US" dirty="0" err="1">
                <a:solidFill>
                  <a:srgbClr val="000000"/>
                </a:solidFill>
                <a:latin typeface="Monaco"/>
              </a:rPr>
              <a:t>R.id.</a:t>
            </a:r>
            <a:r>
              <a:rPr lang="en-US" i="1" dirty="0" err="1">
                <a:solidFill>
                  <a:srgbClr val="0000C0"/>
                </a:solidFill>
                <a:latin typeface="Monaco"/>
              </a:rPr>
              <a:t>rel</a:t>
            </a:r>
            <a:r>
              <a:rPr lang="en-US" i="1" dirty="0">
                <a:solidFill>
                  <a:srgbClr val="000000"/>
                </a:solidFill>
                <a:latin typeface="Monaco"/>
              </a:rPr>
              <a:t>);	</a:t>
            </a:r>
          </a:p>
          <a:p>
            <a:r>
              <a:rPr lang="it-IT" dirty="0" err="1" smtClean="0">
                <a:solidFill>
                  <a:srgbClr val="0000C0"/>
                </a:solidFill>
                <a:latin typeface="Monaco"/>
              </a:rPr>
              <a:t>btnChange</a:t>
            </a:r>
            <a:r>
              <a:rPr lang="it-IT" dirty="0">
                <a:solidFill>
                  <a:srgbClr val="000000"/>
                </a:solidFill>
                <a:latin typeface="Monaco"/>
              </a:rPr>
              <a:t>=(Button)</a:t>
            </a:r>
            <a:r>
              <a:rPr lang="it-IT" dirty="0" err="1">
                <a:solidFill>
                  <a:srgbClr val="000000"/>
                </a:solidFill>
                <a:latin typeface="Monaco"/>
              </a:rPr>
              <a:t>findViewById</a:t>
            </a:r>
            <a:r>
              <a:rPr lang="it-IT" dirty="0">
                <a:solidFill>
                  <a:srgbClr val="000000"/>
                </a:solidFill>
                <a:latin typeface="Monaco"/>
              </a:rPr>
              <a:t>(R.id.</a:t>
            </a:r>
            <a:r>
              <a:rPr lang="it-IT" i="1" dirty="0">
                <a:solidFill>
                  <a:srgbClr val="0000C0"/>
                </a:solidFill>
                <a:latin typeface="Monaco"/>
              </a:rPr>
              <a:t>button1</a:t>
            </a:r>
            <a:r>
              <a:rPr lang="it-IT" i="1" dirty="0">
                <a:solidFill>
                  <a:srgbClr val="000000"/>
                </a:solidFill>
                <a:latin typeface="Monaco"/>
              </a:rPr>
              <a:t>);</a:t>
            </a:r>
            <a:endParaRPr lang="en-US" dirty="0">
              <a:solidFill>
                <a:srgbClr val="000000"/>
              </a:solidFill>
              <a:latin typeface="Monaco"/>
            </a:endParaRPr>
          </a:p>
        </p:txBody>
      </p:sp>
      <p:sp>
        <p:nvSpPr>
          <p:cNvPr id="10" name="Oval 9"/>
          <p:cNvSpPr/>
          <p:nvPr/>
        </p:nvSpPr>
        <p:spPr>
          <a:xfrm>
            <a:off x="5637212" y="5029200"/>
            <a:ext cx="1828324"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39529481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a:solidFill>
                  <a:schemeClr val="bg1"/>
                </a:solidFill>
              </a:rPr>
              <a:t>DCR PROCESS</a:t>
            </a: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6" name="Rounded Rectangle 5"/>
          <p:cNvSpPr/>
          <p:nvPr/>
        </p:nvSpPr>
        <p:spPr>
          <a:xfrm>
            <a:off x="531812" y="2438400"/>
            <a:ext cx="2539339" cy="3352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R.id.btn1</a:t>
            </a:r>
            <a:endParaRPr lang="en-US" dirty="0">
              <a:solidFill>
                <a:prstClr val="white"/>
              </a:solidFill>
              <a:latin typeface="Calibri"/>
            </a:endParaRPr>
          </a:p>
        </p:txBody>
      </p:sp>
      <p:sp>
        <p:nvSpPr>
          <p:cNvPr id="7" name="Can 6"/>
          <p:cNvSpPr/>
          <p:nvPr/>
        </p:nvSpPr>
        <p:spPr>
          <a:xfrm>
            <a:off x="5102622" y="3505200"/>
            <a:ext cx="1422030" cy="1371600"/>
          </a:xfrm>
          <a:prstGeom prst="can">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prstClr val="white"/>
                </a:solidFill>
                <a:latin typeface="Calibri"/>
              </a:rPr>
              <a:t>R.java</a:t>
            </a:r>
            <a:endParaRPr lang="en-US" dirty="0">
              <a:solidFill>
                <a:prstClr val="white"/>
              </a:solidFill>
              <a:latin typeface="Calibri"/>
            </a:endParaRPr>
          </a:p>
        </p:txBody>
      </p:sp>
      <p:sp>
        <p:nvSpPr>
          <p:cNvPr id="11" name="Rounded Rectangle 10"/>
          <p:cNvSpPr/>
          <p:nvPr/>
        </p:nvSpPr>
        <p:spPr>
          <a:xfrm>
            <a:off x="8657696" y="2438400"/>
            <a:ext cx="2437765" cy="3352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Left Arrow 11"/>
          <p:cNvSpPr/>
          <p:nvPr/>
        </p:nvSpPr>
        <p:spPr>
          <a:xfrm>
            <a:off x="6930946" y="3962400"/>
            <a:ext cx="1422030" cy="533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Left Arrow 12"/>
          <p:cNvSpPr/>
          <p:nvPr/>
        </p:nvSpPr>
        <p:spPr>
          <a:xfrm>
            <a:off x="3172725" y="3962400"/>
            <a:ext cx="1422030" cy="533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Oval Callout 13"/>
          <p:cNvSpPr/>
          <p:nvPr/>
        </p:nvSpPr>
        <p:spPr>
          <a:xfrm>
            <a:off x="2055417" y="1524000"/>
            <a:ext cx="2539339" cy="83820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Calibri"/>
              </a:rPr>
              <a:t>Connect Objects to ID</a:t>
            </a:r>
            <a:endParaRPr lang="en-US" dirty="0">
              <a:solidFill>
                <a:prstClr val="white"/>
              </a:solidFill>
              <a:latin typeface="Calibri"/>
            </a:endParaRPr>
          </a:p>
        </p:txBody>
      </p:sp>
      <p:sp>
        <p:nvSpPr>
          <p:cNvPr id="15" name="Oval 14"/>
          <p:cNvSpPr/>
          <p:nvPr/>
        </p:nvSpPr>
        <p:spPr>
          <a:xfrm>
            <a:off x="1141254" y="3886200"/>
            <a:ext cx="1422030"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ounded Rectangle 23"/>
          <p:cNvSpPr/>
          <p:nvPr/>
        </p:nvSpPr>
        <p:spPr>
          <a:xfrm>
            <a:off x="9040045" y="3124200"/>
            <a:ext cx="1726750" cy="685800"/>
          </a:xfrm>
          <a:prstGeom prst="roundRect">
            <a:avLst/>
          </a:prstGeom>
          <a:solidFill>
            <a:sysClr val="windowText" lastClr="000000"/>
          </a:solidFill>
          <a:ln w="9525"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Button1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a:ea typeface="+mn-ea"/>
                <a:cs typeface="+mn-cs"/>
              </a:rPr>
              <a:t>ID=btn1</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303212" y="6019800"/>
            <a:ext cx="3188981" cy="369332"/>
          </a:xfrm>
          <a:prstGeom prst="rect">
            <a:avLst/>
          </a:prstGeom>
        </p:spPr>
        <p:txBody>
          <a:bodyPr wrap="none">
            <a:spAutoFit/>
          </a:bodyPr>
          <a:lstStyle/>
          <a:p>
            <a:r>
              <a:rPr lang="en-US" dirty="0" err="1">
                <a:solidFill>
                  <a:srgbClr val="000000"/>
                </a:solidFill>
              </a:rPr>
              <a:t>setContentView</a:t>
            </a:r>
            <a:r>
              <a:rPr lang="en-US" dirty="0">
                <a:solidFill>
                  <a:srgbClr val="000000"/>
                </a:solidFill>
              </a:rPr>
              <a:t>(</a:t>
            </a:r>
            <a:r>
              <a:rPr lang="en-US" dirty="0" err="1">
                <a:solidFill>
                  <a:srgbClr val="000000"/>
                </a:solidFill>
              </a:rPr>
              <a:t>R.layout.main</a:t>
            </a:r>
            <a:r>
              <a:rPr lang="en-US" dirty="0">
                <a:solidFill>
                  <a:srgbClr val="000000"/>
                </a:solidFill>
              </a:rPr>
              <a:t>);</a:t>
            </a:r>
          </a:p>
        </p:txBody>
      </p:sp>
      <p:sp>
        <p:nvSpPr>
          <p:cNvPr id="4" name="Rectangle 3"/>
          <p:cNvSpPr/>
          <p:nvPr/>
        </p:nvSpPr>
        <p:spPr>
          <a:xfrm>
            <a:off x="9371012" y="6019800"/>
            <a:ext cx="1102473" cy="369332"/>
          </a:xfrm>
          <a:prstGeom prst="rect">
            <a:avLst/>
          </a:prstGeom>
        </p:spPr>
        <p:txBody>
          <a:bodyPr wrap="none">
            <a:spAutoFit/>
          </a:bodyPr>
          <a:lstStyle/>
          <a:p>
            <a:r>
              <a:rPr lang="en-US" dirty="0" err="1">
                <a:solidFill>
                  <a:srgbClr val="000000"/>
                </a:solidFill>
              </a:rPr>
              <a:t>main.xml</a:t>
            </a:r>
            <a:r>
              <a:rPr lang="en-US" dirty="0" err="1">
                <a:solidFill>
                  <a:prstClr val="white"/>
                </a:solidFill>
              </a:rPr>
              <a:t>l</a:t>
            </a:r>
            <a:endParaRPr lang="en-US" dirty="0">
              <a:solidFill>
                <a:prstClr val="white"/>
              </a:solidFill>
            </a:endParaRPr>
          </a:p>
        </p:txBody>
      </p:sp>
    </p:spTree>
    <p:extLst>
      <p:ext uri="{BB962C8B-B14F-4D97-AF65-F5344CB8AC3E}">
        <p14:creationId xmlns:p14="http://schemas.microsoft.com/office/powerpoint/2010/main" val="36907218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Click Events</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sp>
        <p:nvSpPr>
          <p:cNvPr id="6" name="Rectangle 5"/>
          <p:cNvSpPr/>
          <p:nvPr/>
        </p:nvSpPr>
        <p:spPr>
          <a:xfrm>
            <a:off x="303212" y="1676400"/>
            <a:ext cx="11376237" cy="3693319"/>
          </a:xfrm>
          <a:prstGeom prst="rect">
            <a:avLst/>
          </a:prstGeom>
        </p:spPr>
        <p:txBody>
          <a:bodyPr wrap="square">
            <a:spAutoFit/>
          </a:bodyPr>
          <a:lstStyle/>
          <a:p>
            <a:r>
              <a:rPr lang="en-US" dirty="0">
                <a:solidFill>
                  <a:srgbClr val="3F7F5F"/>
                </a:solidFill>
                <a:latin typeface="Monaco"/>
              </a:rPr>
              <a:t>//STEP 3 : CLICK </a:t>
            </a:r>
            <a:r>
              <a:rPr lang="en-US" dirty="0" smtClean="0">
                <a:solidFill>
                  <a:srgbClr val="3F7F5F"/>
                </a:solidFill>
                <a:latin typeface="Monaco"/>
              </a:rPr>
              <a:t>EVENT</a:t>
            </a:r>
          </a:p>
          <a:p>
            <a:r>
              <a:rPr lang="en-US" dirty="0" err="1" smtClean="0">
                <a:solidFill>
                  <a:srgbClr val="0000C0"/>
                </a:solidFill>
                <a:latin typeface="Monaco"/>
              </a:rPr>
              <a:t>btnChange</a:t>
            </a:r>
            <a:r>
              <a:rPr lang="en-US" dirty="0" err="1" smtClean="0">
                <a:solidFill>
                  <a:srgbClr val="000000"/>
                </a:solidFill>
                <a:latin typeface="Monaco"/>
              </a:rPr>
              <a:t>.setOnClickListener</a:t>
            </a:r>
            <a:r>
              <a:rPr lang="en-US" dirty="0">
                <a:solidFill>
                  <a:srgbClr val="000000"/>
                </a:solidFill>
                <a:latin typeface="Monaco"/>
              </a:rPr>
              <a:t>(</a:t>
            </a:r>
            <a:r>
              <a:rPr lang="en-US" b="1" dirty="0">
                <a:solidFill>
                  <a:srgbClr val="7F0055"/>
                </a:solidFill>
                <a:latin typeface="Monaco"/>
              </a:rPr>
              <a:t>new</a:t>
            </a:r>
            <a:r>
              <a:rPr lang="en-US" b="1" dirty="0">
                <a:solidFill>
                  <a:srgbClr val="000000"/>
                </a:solidFill>
                <a:latin typeface="Monaco"/>
              </a:rPr>
              <a:t> </a:t>
            </a:r>
            <a:r>
              <a:rPr lang="en-US" b="1" dirty="0" err="1">
                <a:solidFill>
                  <a:srgbClr val="000000"/>
                </a:solidFill>
                <a:latin typeface="Monaco"/>
              </a:rPr>
              <a:t>View.OnClickListener</a:t>
            </a:r>
            <a:r>
              <a:rPr lang="en-US" b="1" dirty="0">
                <a:solidFill>
                  <a:srgbClr val="000000"/>
                </a:solidFill>
                <a:latin typeface="Monaco"/>
              </a:rPr>
              <a:t>() {</a:t>
            </a:r>
          </a:p>
          <a:p>
            <a:r>
              <a:rPr lang="en-US" dirty="0" smtClean="0">
                <a:solidFill>
                  <a:srgbClr val="646464"/>
                </a:solidFill>
                <a:latin typeface="Monaco"/>
              </a:rPr>
              <a:t>@</a:t>
            </a:r>
            <a:r>
              <a:rPr lang="en-US" dirty="0">
                <a:solidFill>
                  <a:srgbClr val="646464"/>
                </a:solidFill>
                <a:latin typeface="Monaco"/>
              </a:rPr>
              <a:t>Override</a:t>
            </a:r>
          </a:p>
          <a:p>
            <a:r>
              <a:rPr lang="en-US" b="1" dirty="0" smtClean="0">
                <a:solidFill>
                  <a:srgbClr val="7F0055"/>
                </a:solidFill>
                <a:latin typeface="Monaco"/>
              </a:rPr>
              <a:t>public</a:t>
            </a:r>
            <a:r>
              <a:rPr lang="en-US" b="1" dirty="0" smtClean="0">
                <a:solidFill>
                  <a:srgbClr val="000000"/>
                </a:solidFill>
                <a:latin typeface="Monaco"/>
              </a:rPr>
              <a:t> </a:t>
            </a:r>
            <a:r>
              <a:rPr lang="en-US" b="1" dirty="0">
                <a:solidFill>
                  <a:srgbClr val="7F0055"/>
                </a:solidFill>
                <a:latin typeface="Monaco"/>
              </a:rPr>
              <a:t>void</a:t>
            </a:r>
            <a:r>
              <a:rPr lang="en-US" b="1" dirty="0">
                <a:solidFill>
                  <a:srgbClr val="000000"/>
                </a:solidFill>
                <a:latin typeface="Monaco"/>
              </a:rPr>
              <a:t> </a:t>
            </a:r>
            <a:r>
              <a:rPr lang="en-US" b="1" dirty="0" err="1">
                <a:solidFill>
                  <a:srgbClr val="000000"/>
                </a:solidFill>
                <a:latin typeface="Monaco"/>
              </a:rPr>
              <a:t>onClick</a:t>
            </a:r>
            <a:r>
              <a:rPr lang="en-US" b="1" dirty="0">
                <a:solidFill>
                  <a:srgbClr val="000000"/>
                </a:solidFill>
                <a:latin typeface="Monaco"/>
              </a:rPr>
              <a:t>(View arg0) {</a:t>
            </a:r>
          </a:p>
          <a:p>
            <a:r>
              <a:rPr lang="en-US" dirty="0">
                <a:solidFill>
                  <a:srgbClr val="000000"/>
                </a:solidFill>
                <a:latin typeface="Monaco"/>
              </a:rPr>
              <a:t>	</a:t>
            </a:r>
            <a:r>
              <a:rPr lang="en-US" dirty="0" smtClean="0">
                <a:solidFill>
                  <a:srgbClr val="3F7F5F"/>
                </a:solidFill>
                <a:latin typeface="Monaco"/>
              </a:rPr>
              <a:t>/</a:t>
            </a:r>
            <a:r>
              <a:rPr lang="en-US" dirty="0">
                <a:solidFill>
                  <a:srgbClr val="3F7F5F"/>
                </a:solidFill>
                <a:latin typeface="Monaco"/>
              </a:rPr>
              <a:t>/ </a:t>
            </a:r>
            <a:r>
              <a:rPr lang="en-US" b="1" dirty="0">
                <a:solidFill>
                  <a:srgbClr val="7F9FBF"/>
                </a:solidFill>
                <a:latin typeface="Monaco"/>
              </a:rPr>
              <a:t>TODO</a:t>
            </a:r>
            <a:r>
              <a:rPr lang="en-US" b="1" dirty="0">
                <a:solidFill>
                  <a:srgbClr val="3F7F5F"/>
                </a:solidFill>
                <a:latin typeface="Monaco"/>
              </a:rPr>
              <a:t> Auto-generated method </a:t>
            </a:r>
            <a:r>
              <a:rPr lang="en-US" b="1" dirty="0" smtClean="0">
                <a:solidFill>
                  <a:srgbClr val="3F7F5F"/>
                </a:solidFill>
                <a:latin typeface="Monaco"/>
              </a:rPr>
              <a:t>stub</a:t>
            </a:r>
            <a:endParaRPr lang="en-US" dirty="0">
              <a:solidFill>
                <a:srgbClr val="000000"/>
              </a:solidFill>
              <a:latin typeface="Monaco"/>
            </a:endParaRPr>
          </a:p>
          <a:p>
            <a:r>
              <a:rPr lang="en-US" dirty="0" smtClean="0">
                <a:solidFill>
                  <a:srgbClr val="000000"/>
                </a:solidFill>
                <a:latin typeface="Monaco"/>
              </a:rPr>
              <a:t>Random </a:t>
            </a:r>
            <a:r>
              <a:rPr lang="en-US" dirty="0">
                <a:solidFill>
                  <a:srgbClr val="000000"/>
                </a:solidFill>
                <a:latin typeface="Monaco"/>
              </a:rPr>
              <a:t>color=</a:t>
            </a:r>
            <a:r>
              <a:rPr lang="en-US" b="1" dirty="0">
                <a:solidFill>
                  <a:srgbClr val="7F0055"/>
                </a:solidFill>
                <a:latin typeface="Monaco"/>
              </a:rPr>
              <a:t>new</a:t>
            </a:r>
            <a:r>
              <a:rPr lang="en-US" b="1" dirty="0">
                <a:solidFill>
                  <a:srgbClr val="000000"/>
                </a:solidFill>
                <a:latin typeface="Monaco"/>
              </a:rPr>
              <a:t> Random()</a:t>
            </a:r>
            <a:r>
              <a:rPr lang="en-US" b="1" dirty="0" smtClean="0">
                <a:solidFill>
                  <a:srgbClr val="000000"/>
                </a:solidFill>
                <a:latin typeface="Monaco"/>
              </a:rPr>
              <a:t>;</a:t>
            </a:r>
          </a:p>
          <a:p>
            <a:r>
              <a:rPr lang="en-US" dirty="0">
                <a:solidFill>
                  <a:srgbClr val="000000"/>
                </a:solidFill>
                <a:latin typeface="Monaco"/>
              </a:rPr>
              <a:t>				</a:t>
            </a:r>
            <a:r>
              <a:rPr lang="en-US" dirty="0" err="1">
                <a:solidFill>
                  <a:srgbClr val="0000C0"/>
                </a:solidFill>
                <a:latin typeface="Monaco"/>
              </a:rPr>
              <a:t>relScreen</a:t>
            </a:r>
            <a:r>
              <a:rPr lang="en-US" dirty="0" err="1">
                <a:solidFill>
                  <a:srgbClr val="000000"/>
                </a:solidFill>
                <a:latin typeface="Monaco"/>
              </a:rPr>
              <a:t>.setBackgroundColor</a:t>
            </a:r>
            <a:r>
              <a:rPr lang="en-US" dirty="0">
                <a:solidFill>
                  <a:srgbClr val="000000"/>
                </a:solidFill>
                <a:latin typeface="Monaco"/>
              </a:rPr>
              <a:t>(</a:t>
            </a:r>
            <a:r>
              <a:rPr lang="en-US" dirty="0" err="1">
                <a:solidFill>
                  <a:srgbClr val="000000"/>
                </a:solidFill>
                <a:latin typeface="Monaco"/>
              </a:rPr>
              <a:t>Color.</a:t>
            </a:r>
            <a:r>
              <a:rPr lang="en-US" i="1" dirty="0" err="1">
                <a:solidFill>
                  <a:srgbClr val="000000"/>
                </a:solidFill>
                <a:latin typeface="Monaco"/>
              </a:rPr>
              <a:t>argb</a:t>
            </a:r>
            <a:r>
              <a:rPr lang="en-US" i="1" dirty="0">
                <a:solidFill>
                  <a:srgbClr val="000000"/>
                </a:solidFill>
                <a:latin typeface="Monaco"/>
              </a:rPr>
              <a:t>(255, </a:t>
            </a:r>
            <a:r>
              <a:rPr lang="en-US" i="1" dirty="0" err="1">
                <a:solidFill>
                  <a:srgbClr val="000000"/>
                </a:solidFill>
                <a:latin typeface="Monaco"/>
              </a:rPr>
              <a:t>color.nextInt</a:t>
            </a:r>
            <a:r>
              <a:rPr lang="en-US" i="1" dirty="0">
                <a:solidFill>
                  <a:srgbClr val="000000"/>
                </a:solidFill>
                <a:latin typeface="Monaco"/>
              </a:rPr>
              <a:t>(255), </a:t>
            </a:r>
            <a:r>
              <a:rPr lang="en-US" i="1" dirty="0" err="1">
                <a:solidFill>
                  <a:srgbClr val="000000"/>
                </a:solidFill>
                <a:latin typeface="Monaco"/>
              </a:rPr>
              <a:t>color.nextInt</a:t>
            </a:r>
            <a:r>
              <a:rPr lang="en-US" i="1" dirty="0">
                <a:solidFill>
                  <a:srgbClr val="000000"/>
                </a:solidFill>
                <a:latin typeface="Monaco"/>
              </a:rPr>
              <a:t>(255), </a:t>
            </a:r>
            <a:r>
              <a:rPr lang="en-US" i="1" dirty="0" err="1">
                <a:solidFill>
                  <a:srgbClr val="000000"/>
                </a:solidFill>
                <a:latin typeface="Monaco"/>
              </a:rPr>
              <a:t>color.nextInt</a:t>
            </a:r>
            <a:r>
              <a:rPr lang="en-US" i="1" dirty="0">
                <a:solidFill>
                  <a:srgbClr val="000000"/>
                </a:solidFill>
                <a:latin typeface="Monaco"/>
              </a:rPr>
              <a:t>(255)));</a:t>
            </a:r>
          </a:p>
          <a:p>
            <a:r>
              <a:rPr lang="en-US" dirty="0">
                <a:solidFill>
                  <a:srgbClr val="000000"/>
                </a:solidFill>
                <a:latin typeface="Monaco"/>
              </a:rPr>
              <a:t>		</a:t>
            </a:r>
          </a:p>
          <a:p>
            <a:r>
              <a:rPr lang="en-US" dirty="0">
                <a:solidFill>
                  <a:srgbClr val="000000"/>
                </a:solidFill>
                <a:latin typeface="Monaco"/>
              </a:rPr>
              <a:t>		}</a:t>
            </a:r>
          </a:p>
          <a:p>
            <a:r>
              <a:rPr lang="en-US" dirty="0">
                <a:solidFill>
                  <a:srgbClr val="000000"/>
                </a:solidFill>
                <a:latin typeface="Monaco"/>
              </a:rPr>
              <a:t>	});</a:t>
            </a:r>
          </a:p>
          <a:p>
            <a:r>
              <a:rPr lang="en-US" dirty="0">
                <a:solidFill>
                  <a:srgbClr val="000000"/>
                </a:solidFill>
                <a:latin typeface="Monaco"/>
              </a:rPr>
              <a:t>	</a:t>
            </a:r>
          </a:p>
          <a:p>
            <a:r>
              <a:rPr lang="en-US" dirty="0">
                <a:solidFill>
                  <a:srgbClr val="000000"/>
                </a:solidFill>
                <a:latin typeface="Monaco"/>
              </a:rPr>
              <a:t>	}</a:t>
            </a:r>
          </a:p>
        </p:txBody>
      </p:sp>
    </p:spTree>
    <p:extLst>
      <p:ext uri="{BB962C8B-B14F-4D97-AF65-F5344CB8AC3E}">
        <p14:creationId xmlns:p14="http://schemas.microsoft.com/office/powerpoint/2010/main" val="351788670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836614" y="8467"/>
            <a:ext cx="10401131" cy="1066800"/>
          </a:xfrm>
          <a:prstGeom prst="rect">
            <a:avLst/>
          </a:prstGeom>
        </p:spPr>
        <p:txBody>
          <a:bodyPr anchor="ct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defRPr/>
            </a:pPr>
            <a:r>
              <a:rPr lang="en-US" b="1" kern="0" dirty="0" smtClean="0">
                <a:solidFill>
                  <a:schemeClr val="bg1"/>
                </a:solidFill>
              </a:rPr>
              <a:t>Output</a:t>
            </a:r>
            <a:endParaRPr lang="en-US" b="1" kern="0" dirty="0">
              <a:solidFill>
                <a:schemeClr val="bg1"/>
              </a:solidFill>
            </a:endParaRPr>
          </a:p>
        </p:txBody>
      </p:sp>
      <p:sp>
        <p:nvSpPr>
          <p:cNvPr id="2" name="Rectangle 1"/>
          <p:cNvSpPr/>
          <p:nvPr/>
        </p:nvSpPr>
        <p:spPr>
          <a:xfrm>
            <a:off x="150813" y="1524000"/>
            <a:ext cx="184666" cy="369332"/>
          </a:xfrm>
          <a:prstGeom prst="rect">
            <a:avLst/>
          </a:prstGeom>
          <a:ln>
            <a:solidFill>
              <a:srgbClr val="FFFFFF"/>
            </a:solidFill>
          </a:ln>
        </p:spPr>
        <p:txBody>
          <a:bodyPr wrap="none">
            <a:spAutoFit/>
          </a:bodyPr>
          <a:lstStyle/>
          <a:p>
            <a:endParaRPr lang="en-US" dirty="0"/>
          </a:p>
        </p:txBody>
      </p:sp>
      <p:pic>
        <p:nvPicPr>
          <p:cNvPr id="5" name="Picture 4" descr="magica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12" y="1676400"/>
            <a:ext cx="3076228" cy="4102705"/>
          </a:xfrm>
          <a:prstGeom prst="rect">
            <a:avLst/>
          </a:prstGeom>
        </p:spPr>
      </p:pic>
      <p:pic>
        <p:nvPicPr>
          <p:cNvPr id="6" name="Picture 5" descr="magica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559" y="1676400"/>
            <a:ext cx="3028162" cy="4038600"/>
          </a:xfrm>
          <a:prstGeom prst="rect">
            <a:avLst/>
          </a:prstGeom>
        </p:spPr>
      </p:pic>
      <p:sp>
        <p:nvSpPr>
          <p:cNvPr id="7" name="Right Arrow 6"/>
          <p:cNvSpPr/>
          <p:nvPr/>
        </p:nvSpPr>
        <p:spPr>
          <a:xfrm flipV="1">
            <a:off x="3503612" y="3276600"/>
            <a:ext cx="3315998" cy="304800"/>
          </a:xfrm>
          <a:prstGeom prst="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149045763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218884" y="1981200"/>
            <a:ext cx="9700273" cy="1107996"/>
          </a:xfrm>
          <a:prstGeom prst="rect">
            <a:avLst/>
          </a:prstGeom>
          <a:noFill/>
        </p:spPr>
        <p:txBody>
          <a:bodyPr wrap="square" rtlCol="0">
            <a:spAutoFit/>
          </a:bodyPr>
          <a:lstStyle/>
          <a:p>
            <a:pPr lvl="0" algn="ctr">
              <a:defRPr/>
            </a:pPr>
            <a:r>
              <a:rPr lang="en-US" sz="6600" b="1" kern="0" dirty="0">
                <a:ln>
                  <a:solidFill>
                    <a:schemeClr val="tx1"/>
                  </a:solidFill>
                </a:ln>
                <a:solidFill>
                  <a:schemeClr val="bg1"/>
                </a:solidFill>
                <a:cs typeface="Arial" pitchFamily="34" charset="0"/>
              </a:rPr>
              <a:t>Android </a:t>
            </a:r>
            <a:r>
              <a:rPr lang="en-US" sz="6600" b="1" kern="0" dirty="0" err="1">
                <a:ln>
                  <a:solidFill>
                    <a:schemeClr val="tx1"/>
                  </a:solidFill>
                </a:ln>
                <a:solidFill>
                  <a:schemeClr val="bg1"/>
                </a:solidFill>
                <a:cs typeface="Arial" pitchFamily="34" charset="0"/>
              </a:rPr>
              <a:t>Quickstart</a:t>
            </a:r>
            <a:endParaRPr lang="en-US" sz="6600" b="1" kern="0" dirty="0">
              <a:ln>
                <a:solidFill>
                  <a:schemeClr val="tx1"/>
                </a:solidFill>
              </a:ln>
              <a:solidFill>
                <a:schemeClr val="bg1"/>
              </a:solidFill>
              <a:cs typeface="Arial" pitchFamily="34" charset="0"/>
            </a:endParaRPr>
          </a:p>
        </p:txBody>
      </p:sp>
      <p:sp>
        <p:nvSpPr>
          <p:cNvPr id="3" name="Subtitle 2"/>
          <p:cNvSpPr>
            <a:spLocks noGrp="1"/>
          </p:cNvSpPr>
          <p:nvPr>
            <p:ph type="subTitle" idx="1"/>
          </p:nvPr>
        </p:nvSpPr>
        <p:spPr>
          <a:xfrm>
            <a:off x="760427" y="5257822"/>
            <a:ext cx="10571999" cy="662753"/>
          </a:xfrm>
        </p:spPr>
        <p:txBody>
          <a:bodyPr/>
          <a:lstStyle/>
          <a:p>
            <a:r>
              <a:rPr lang="en-US" dirty="0">
                <a:solidFill>
                  <a:schemeClr val="tx1"/>
                </a:solidFill>
              </a:rPr>
              <a:t>Building a </a:t>
            </a:r>
            <a:r>
              <a:rPr lang="en-US" dirty="0" err="1">
                <a:solidFill>
                  <a:schemeClr val="tx1"/>
                </a:solidFill>
              </a:rPr>
              <a:t>Todo</a:t>
            </a:r>
            <a:r>
              <a:rPr lang="en-US" dirty="0">
                <a:solidFill>
                  <a:schemeClr val="tx1"/>
                </a:solidFill>
              </a:rPr>
              <a:t> Application</a:t>
            </a:r>
          </a:p>
          <a:p>
            <a:r>
              <a:rPr lang="en-US" dirty="0">
                <a:solidFill>
                  <a:schemeClr val="tx1"/>
                </a:solidFill>
              </a:rPr>
              <a:t>(with Android Studio)</a:t>
            </a:r>
          </a:p>
        </p:txBody>
      </p:sp>
    </p:spTree>
    <p:extLst>
      <p:ext uri="{BB962C8B-B14F-4D97-AF65-F5344CB8AC3E}">
        <p14:creationId xmlns:p14="http://schemas.microsoft.com/office/powerpoint/2010/main" val="33281364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09442" y="134802"/>
            <a:ext cx="9751459" cy="1351799"/>
          </a:xfrm>
          <a:prstGeom prst="rect">
            <a:avLst/>
          </a:prstGeom>
        </p:spPr>
        <p:txBody>
          <a:bodyPr lIns="91425" tIns="91425" rIns="91425" bIns="91425" anchor="b" anchorCtr="0">
            <a:noAutofit/>
          </a:bodyPr>
          <a:lstStyle/>
          <a:p>
            <a:pPr lvl="0" rtl="0">
              <a:spcBef>
                <a:spcPts val="0"/>
              </a:spcBef>
              <a:buNone/>
            </a:pPr>
            <a:r>
              <a:rPr lang="en"/>
              <a:t>Todo App - Simple &amp; Functional</a:t>
            </a:r>
          </a:p>
        </p:txBody>
      </p:sp>
      <p:sp>
        <p:nvSpPr>
          <p:cNvPr id="96" name="Shape 96"/>
          <p:cNvSpPr txBox="1">
            <a:spLocks noGrp="1"/>
          </p:cNvSpPr>
          <p:nvPr>
            <p:ph type="body" idx="1"/>
          </p:nvPr>
        </p:nvSpPr>
        <p:spPr>
          <a:xfrm>
            <a:off x="609441" y="2065200"/>
            <a:ext cx="10969943" cy="4479599"/>
          </a:xfrm>
          <a:prstGeom prst="rect">
            <a:avLst/>
          </a:prstGeom>
        </p:spPr>
        <p:txBody>
          <a:bodyPr lIns="91425" tIns="91425" rIns="91425" bIns="91425" anchor="t" anchorCtr="0">
            <a:noAutofit/>
          </a:bodyPr>
          <a:lstStyle/>
          <a:p>
            <a:pPr marL="457200" lvl="0" indent="-419100" rtl="0">
              <a:lnSpc>
                <a:spcPct val="115000"/>
              </a:lnSpc>
              <a:spcBef>
                <a:spcPts val="0"/>
              </a:spcBef>
              <a:buClr>
                <a:schemeClr val="dk2"/>
              </a:buClr>
              <a:buSzPct val="100000"/>
              <a:buFont typeface="Arial"/>
              <a:buChar char="●"/>
            </a:pPr>
            <a:r>
              <a:rPr lang="en" sz="3000"/>
              <a:t>Best way to </a:t>
            </a:r>
            <a:r>
              <a:rPr lang="en" sz="3000" b="1"/>
              <a:t>learn</a:t>
            </a:r>
            <a:r>
              <a:rPr lang="en" sz="3000"/>
              <a:t> is to </a:t>
            </a:r>
            <a:r>
              <a:rPr lang="en" sz="3000" b="1"/>
              <a:t>build</a:t>
            </a:r>
            <a:r>
              <a:rPr lang="en" sz="3000"/>
              <a:t>!</a:t>
            </a:r>
          </a:p>
          <a:p>
            <a:pPr marL="457200" lvl="0" indent="-419100" rtl="0">
              <a:lnSpc>
                <a:spcPct val="115000"/>
              </a:lnSpc>
              <a:spcBef>
                <a:spcPts val="0"/>
              </a:spcBef>
              <a:buClr>
                <a:schemeClr val="dk2"/>
              </a:buClr>
              <a:buSzPct val="100000"/>
              <a:buFont typeface="Arial"/>
              <a:buChar char="●"/>
            </a:pPr>
            <a:r>
              <a:rPr lang="en" sz="3000"/>
              <a:t>We’ll look at the </a:t>
            </a:r>
            <a:r>
              <a:rPr lang="en" sz="3000" b="1"/>
              <a:t>essentials</a:t>
            </a:r>
            <a:r>
              <a:rPr lang="en" sz="3000"/>
              <a:t> for apps</a:t>
            </a:r>
          </a:p>
          <a:p>
            <a:pPr marL="457200" lvl="0" indent="-419100" rtl="0">
              <a:lnSpc>
                <a:spcPct val="115000"/>
              </a:lnSpc>
              <a:spcBef>
                <a:spcPts val="0"/>
              </a:spcBef>
              <a:buClr>
                <a:schemeClr val="dk2"/>
              </a:buClr>
              <a:buSzPct val="100000"/>
              <a:buFont typeface="Arial"/>
              <a:buChar char="●"/>
            </a:pPr>
            <a:r>
              <a:rPr lang="en" sz="3000"/>
              <a:t>We’ll </a:t>
            </a:r>
            <a:r>
              <a:rPr lang="en" sz="3000" b="1"/>
              <a:t>build</a:t>
            </a:r>
            <a:r>
              <a:rPr lang="en" sz="3000"/>
              <a:t> a simple </a:t>
            </a:r>
            <a:r>
              <a:rPr lang="en" sz="3000" b="1"/>
              <a:t>Todo</a:t>
            </a:r>
            <a:r>
              <a:rPr lang="en" sz="3000"/>
              <a:t> List</a:t>
            </a:r>
          </a:p>
        </p:txBody>
      </p:sp>
      <p:pic>
        <p:nvPicPr>
          <p:cNvPr id="97" name="Shape 97"/>
          <p:cNvPicPr preferRelativeResize="0"/>
          <p:nvPr/>
        </p:nvPicPr>
        <p:blipFill rotWithShape="1">
          <a:blip r:embed="rId3">
            <a:alphaModFix/>
          </a:blip>
          <a:srcRect l="9230" t="19980" r="-9230" b="-19980"/>
          <a:stretch/>
        </p:blipFill>
        <p:spPr>
          <a:xfrm>
            <a:off x="7482935" y="4218526"/>
            <a:ext cx="3706882" cy="2437341"/>
          </a:xfrm>
          <a:prstGeom prst="rect">
            <a:avLst/>
          </a:prstGeom>
          <a:noFill/>
          <a:ln>
            <a:noFill/>
          </a:ln>
        </p:spPr>
      </p:pic>
      <p:pic>
        <p:nvPicPr>
          <p:cNvPr id="98" name="Shape 98"/>
          <p:cNvPicPr preferRelativeResize="0"/>
          <p:nvPr/>
        </p:nvPicPr>
        <p:blipFill>
          <a:blip r:embed="rId4">
            <a:alphaModFix/>
          </a:blip>
          <a:stretch>
            <a:fillRect/>
          </a:stretch>
        </p:blipFill>
        <p:spPr>
          <a:xfrm>
            <a:off x="955918" y="4218536"/>
            <a:ext cx="3381595" cy="2036969"/>
          </a:xfrm>
          <a:prstGeom prst="rect">
            <a:avLst/>
          </a:prstGeom>
          <a:noFill/>
          <a:ln>
            <a:noFill/>
          </a:ln>
        </p:spPr>
      </p:pic>
    </p:spTree>
    <p:extLst>
      <p:ext uri="{BB962C8B-B14F-4D97-AF65-F5344CB8AC3E}">
        <p14:creationId xmlns:p14="http://schemas.microsoft.com/office/powerpoint/2010/main" val="23906697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29989</TotalTime>
  <Words>4121</Words>
  <Application>Microsoft Macintosh PowerPoint</Application>
  <PresentationFormat>Custom</PresentationFormat>
  <Paragraphs>736</Paragraphs>
  <Slides>126</Slides>
  <Notes>126</Notes>
  <HiddenSlides>0</HiddenSlides>
  <MMClips>0</MMClips>
  <ScaleCrop>false</ScaleCrop>
  <HeadingPairs>
    <vt:vector size="4" baseType="variant">
      <vt:variant>
        <vt:lpstr>Theme</vt:lpstr>
      </vt:variant>
      <vt:variant>
        <vt:i4>3</vt:i4>
      </vt:variant>
      <vt:variant>
        <vt:lpstr>Slide Titles</vt:lpstr>
      </vt:variant>
      <vt:variant>
        <vt:i4>126</vt:i4>
      </vt:variant>
    </vt:vector>
  </HeadingPairs>
  <TitlesOfParts>
    <vt:vector size="129" baseType="lpstr">
      <vt:lpstr>Office Theme</vt:lpstr>
      <vt:lpstr>Unbounded Solution PPT Template 1</vt:lpstr>
      <vt:lpstr>1_Unbounded Solution PPT Template 1</vt:lpstr>
      <vt:lpstr>PowerPoint Presentation</vt:lpstr>
      <vt:lpstr>Agenda</vt:lpstr>
      <vt:lpstr>Agenda</vt:lpstr>
      <vt:lpstr>Architecture</vt:lpstr>
      <vt:lpstr>What is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Todo App - Simple &amp; Functional</vt:lpstr>
      <vt:lpstr>Scoping the Todo App</vt:lpstr>
      <vt:lpstr>Create New Android Project</vt:lpstr>
      <vt:lpstr>Select Platform and Version</vt:lpstr>
      <vt:lpstr>Select “Blank Activity”</vt:lpstr>
      <vt:lpstr>Configure “MainActivity”</vt:lpstr>
      <vt:lpstr>Configure Imports</vt:lpstr>
      <vt:lpstr>Open activity_main.xml</vt:lpstr>
      <vt:lpstr>Give it a Run on a Device or in the Emulator</vt:lpstr>
      <vt:lpstr>Android Framework Orientation</vt:lpstr>
      <vt:lpstr>Anatomy of Android App</vt:lpstr>
      <vt:lpstr>Wireframe the Todo App</vt:lpstr>
      <vt:lpstr>Build the Interface, Pt 1</vt:lpstr>
      <vt:lpstr>Build the Interface, Pt. 2</vt:lpstr>
      <vt:lpstr>Build the Interface</vt:lpstr>
      <vt:lpstr>Visual UI Builder Automatically Generates XML</vt:lpstr>
      <vt:lpstr>Give it a Run on a Device or in the Emulator</vt:lpstr>
      <vt:lpstr>Code Basic Behavior</vt:lpstr>
      <vt:lpstr>Create List of Items and Display in ListView</vt:lpstr>
      <vt:lpstr>Give it a Run on a Device or in the Emulator</vt:lpstr>
      <vt:lpstr>Add Items to the List</vt:lpstr>
      <vt:lpstr>Remove Items from List</vt:lpstr>
      <vt:lpstr>Methods for Loading and Saving Items from a File</vt:lpstr>
      <vt:lpstr>Invoking Methods to Load and Save Files</vt:lpstr>
      <vt:lpstr>Run the Final Todo App</vt:lpstr>
      <vt:lpstr>ToDo App Summary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gesban</dc:creator>
  <cp:lastModifiedBy>Kalpesh Sevak</cp:lastModifiedBy>
  <cp:revision>808</cp:revision>
  <cp:lastPrinted>2012-07-31T17:59:23Z</cp:lastPrinted>
  <dcterms:created xsi:type="dcterms:W3CDTF">2012-07-31T17:07:37Z</dcterms:created>
  <dcterms:modified xsi:type="dcterms:W3CDTF">2015-07-27T04:07:45Z</dcterms:modified>
</cp:coreProperties>
</file>